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1" r:id="rId1"/>
  </p:sldMasterIdLst>
  <p:sldIdLst>
    <p:sldId id="289" r:id="rId2"/>
    <p:sldId id="415" r:id="rId3"/>
    <p:sldId id="380" r:id="rId4"/>
    <p:sldId id="418" r:id="rId5"/>
    <p:sldId id="347" r:id="rId6"/>
    <p:sldId id="382" r:id="rId7"/>
    <p:sldId id="383" r:id="rId8"/>
    <p:sldId id="403" r:id="rId9"/>
    <p:sldId id="402" r:id="rId10"/>
    <p:sldId id="381" r:id="rId11"/>
    <p:sldId id="417" r:id="rId12"/>
    <p:sldId id="405" r:id="rId13"/>
    <p:sldId id="398" r:id="rId14"/>
    <p:sldId id="384" r:id="rId15"/>
    <p:sldId id="385" r:id="rId16"/>
    <p:sldId id="386" r:id="rId17"/>
    <p:sldId id="389" r:id="rId18"/>
    <p:sldId id="390" r:id="rId19"/>
    <p:sldId id="388" r:id="rId20"/>
    <p:sldId id="395" r:id="rId21"/>
    <p:sldId id="367" r:id="rId22"/>
    <p:sldId id="406" r:id="rId23"/>
    <p:sldId id="394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r Phillips" initials="BRPHILLIP" lastIdx="1" clrIdx="0">
    <p:extLst>
      <p:ext uri="{19B8F6BF-5375-455C-9EA6-DF929625EA0E}">
        <p15:presenceInfo xmlns:p15="http://schemas.microsoft.com/office/powerpoint/2012/main" userId="Br Phillips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6312"/>
    <a:srgbClr val="FFFFFF"/>
    <a:srgbClr val="C59EC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061EB91-FDBA-4424-9617-6CF6C163238D}" v="1" dt="2023-11-21T23:02:19.27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567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132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hillips, Nate" userId="1a7ed9a7-6979-4999-8e72-44e838efb909" providerId="ADAL" clId="{4061EB91-FDBA-4424-9617-6CF6C163238D}"/>
    <pc:docChg chg="modSld">
      <pc:chgData name="Phillips, Nate" userId="1a7ed9a7-6979-4999-8e72-44e838efb909" providerId="ADAL" clId="{4061EB91-FDBA-4424-9617-6CF6C163238D}" dt="2023-11-21T23:02:19.274" v="4"/>
      <pc:docMkLst>
        <pc:docMk/>
      </pc:docMkLst>
      <pc:sldChg chg="mod modShow">
        <pc:chgData name="Phillips, Nate" userId="1a7ed9a7-6979-4999-8e72-44e838efb909" providerId="ADAL" clId="{4061EB91-FDBA-4424-9617-6CF6C163238D}" dt="2023-11-21T22:31:41.573" v="2" actId="729"/>
        <pc:sldMkLst>
          <pc:docMk/>
          <pc:sldMk cId="2801001284" sldId="389"/>
        </pc:sldMkLst>
      </pc:sldChg>
      <pc:sldChg chg="mod modShow">
        <pc:chgData name="Phillips, Nate" userId="1a7ed9a7-6979-4999-8e72-44e838efb909" providerId="ADAL" clId="{4061EB91-FDBA-4424-9617-6CF6C163238D}" dt="2023-11-21T22:31:45.095" v="3" actId="729"/>
        <pc:sldMkLst>
          <pc:docMk/>
          <pc:sldMk cId="3244882136" sldId="390"/>
        </pc:sldMkLst>
      </pc:sldChg>
      <pc:sldChg chg="modAnim">
        <pc:chgData name="Phillips, Nate" userId="1a7ed9a7-6979-4999-8e72-44e838efb909" providerId="ADAL" clId="{4061EB91-FDBA-4424-9617-6CF6C163238D}" dt="2023-11-21T23:02:19.274" v="4"/>
        <pc:sldMkLst>
          <pc:docMk/>
          <pc:sldMk cId="2349179630" sldId="395"/>
        </pc:sldMkLst>
      </pc:sldChg>
      <pc:sldChg chg="mod modShow">
        <pc:chgData name="Phillips, Nate" userId="1a7ed9a7-6979-4999-8e72-44e838efb909" providerId="ADAL" clId="{4061EB91-FDBA-4424-9617-6CF6C163238D}" dt="2023-11-21T22:30:47.664" v="1" actId="729"/>
        <pc:sldMkLst>
          <pc:docMk/>
          <pc:sldMk cId="1533698924" sldId="405"/>
        </pc:sldMkLst>
      </pc:sldChg>
      <pc:sldChg chg="mod modShow">
        <pc:chgData name="Phillips, Nate" userId="1a7ed9a7-6979-4999-8e72-44e838efb909" providerId="ADAL" clId="{4061EB91-FDBA-4424-9617-6CF6C163238D}" dt="2023-11-21T22:30:00.864" v="0" actId="729"/>
        <pc:sldMkLst>
          <pc:docMk/>
          <pc:sldMk cId="4207932288" sldId="415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5275AE6E-C90D-4D23-ABF7-C61322FFA96C}" type="datetimeFigureOut">
              <a:rPr lang="en-US" smtClean="0"/>
              <a:t>11/21/2023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62566A9D-7C1C-4450-8E71-8990BB26B9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3350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/>
          <a:lstStyle/>
          <a:p>
            <a:fld id="{5275AE6E-C90D-4D23-ABF7-C61322FFA96C}" type="datetimeFigureOut">
              <a:rPr lang="en-US" smtClean="0"/>
              <a:t>11/21/2023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/>
          <a:lstStyle/>
          <a:p>
            <a:fld id="{62566A9D-7C1C-4450-8E71-8990BB26B9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370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/>
          <a:lstStyle/>
          <a:p>
            <a:fld id="{5275AE6E-C90D-4D23-ABF7-C61322FFA96C}" type="datetimeFigureOut">
              <a:rPr lang="en-US" smtClean="0"/>
              <a:t>11/21/2023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/>
          <a:lstStyle/>
          <a:p>
            <a:fld id="{62566A9D-7C1C-4450-8E71-8990BB26B9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6115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DCDFA6-3DCB-4C29-856D-7272722C168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/>
          <a:lstStyle/>
          <a:p>
            <a:fld id="{5275AE6E-C90D-4D23-ABF7-C61322FFA96C}" type="datetimeFigureOut">
              <a:rPr lang="en-US" smtClean="0"/>
              <a:t>11/21/2023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FE33D8-0C26-48F5-A9DD-EBF30D6841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C1D904-E4F0-47CC-93A6-DBE15D439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/>
          <a:lstStyle/>
          <a:p>
            <a:fld id="{62566A9D-7C1C-4450-8E71-8990BB26B96C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071B68A7-648F-45D3-B60C-5D04E05800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918" y="426249"/>
            <a:ext cx="9932622" cy="61360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1162683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DCDFA6-3DCB-4C29-856D-7272722C168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5275AE6E-C90D-4D23-ABF7-C61322FFA96C}" type="datetimeFigureOut">
              <a:rPr lang="en-US" smtClean="0"/>
              <a:t>11/21/2023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FE33D8-0C26-48F5-A9DD-EBF30D6841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C1D904-E4F0-47CC-93A6-DBE15D439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66A9D-7C1C-4450-8E71-8990BB26B96C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071B68A7-648F-45D3-B60C-5D04E05800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918" y="426249"/>
            <a:ext cx="9932622" cy="61360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/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93874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/>
          <a:lstStyle/>
          <a:p>
            <a:fld id="{5275AE6E-C90D-4D23-ABF7-C61322FFA96C}" type="datetimeFigureOut">
              <a:rPr lang="en-US" smtClean="0"/>
              <a:t>11/21/2023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/>
          <a:lstStyle/>
          <a:p>
            <a:fld id="{62566A9D-7C1C-4450-8E71-8990BB26B9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93298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/>
          <a:lstStyle/>
          <a:p>
            <a:fld id="{5275AE6E-C90D-4D23-ABF7-C61322FFA96C}" type="datetimeFigureOut">
              <a:rPr lang="en-US" smtClean="0"/>
              <a:t>11/21/2023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/>
          <a:lstStyle/>
          <a:p>
            <a:fld id="{62566A9D-7C1C-4450-8E71-8990BB26B96C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558777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/>
          <a:lstStyle/>
          <a:p>
            <a:fld id="{5275AE6E-C90D-4D23-ABF7-C61322FFA96C}" type="datetimeFigureOut">
              <a:rPr lang="en-US" smtClean="0"/>
              <a:t>11/21/2023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/>
          <a:lstStyle/>
          <a:p>
            <a:fld id="{62566A9D-7C1C-4450-8E71-8990BB26B9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1145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/>
          <a:lstStyle/>
          <a:p>
            <a:fld id="{5275AE6E-C90D-4D23-ABF7-C61322FFA96C}" type="datetimeFigureOut">
              <a:rPr lang="en-US" smtClean="0"/>
              <a:t>11/21/2023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/>
          <a:lstStyle/>
          <a:p>
            <a:fld id="{62566A9D-7C1C-4450-8E71-8990BB26B9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9575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/>
          <a:lstStyle/>
          <a:p>
            <a:fld id="{5275AE6E-C90D-4D23-ABF7-C61322FFA96C}" type="datetimeFigureOut">
              <a:rPr lang="en-US" smtClean="0"/>
              <a:t>11/21/2023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/>
          <a:lstStyle/>
          <a:p>
            <a:fld id="{62566A9D-7C1C-4450-8E71-8990BB26B9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6754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/>
          <a:lstStyle/>
          <a:p>
            <a:fld id="{5275AE6E-C90D-4D23-ABF7-C61322FFA96C}" type="datetimeFigureOut">
              <a:rPr lang="en-US" smtClean="0"/>
              <a:t>11/21/2023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/>
          <a:lstStyle/>
          <a:p>
            <a:fld id="{62566A9D-7C1C-4450-8E71-8990BB26B9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644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/>
          <a:lstStyle/>
          <a:p>
            <a:fld id="{5275AE6E-C90D-4D23-ABF7-C61322FFA96C}" type="datetimeFigureOut">
              <a:rPr lang="en-US" smtClean="0"/>
              <a:t>11/21/2023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/>
          <a:lstStyle/>
          <a:p>
            <a:fld id="{62566A9D-7C1C-4450-8E71-8990BB26B9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0547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/>
          <a:lstStyle/>
          <a:p>
            <a:fld id="{5275AE6E-C90D-4D23-ABF7-C61322FFA96C}" type="datetimeFigureOut">
              <a:rPr lang="en-US" smtClean="0"/>
              <a:t>11/21/2023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/>
          <a:lstStyle/>
          <a:p>
            <a:fld id="{62566A9D-7C1C-4450-8E71-8990BB26B9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8836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396" y="232410"/>
            <a:ext cx="11656378" cy="72961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9395" y="1181099"/>
            <a:ext cx="11656379" cy="50831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77600" y="6264275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62566A9D-7C1C-4450-8E71-8990BB26B96C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8B36DCC-11CE-4AA0-A3D4-578AB4137734}"/>
              </a:ext>
            </a:extLst>
          </p:cNvPr>
          <p:cNvSpPr txBox="1"/>
          <p:nvPr/>
        </p:nvSpPr>
        <p:spPr>
          <a:xfrm>
            <a:off x="259395" y="6440924"/>
            <a:ext cx="1087533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70171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1" r:id="rId10"/>
    <p:sldLayoutId id="2147483692" r:id="rId11"/>
    <p:sldLayoutId id="2147483693" r:id="rId12"/>
    <p:sldLayoutId id="2147483679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flickr.com/photos/icma/3635981474" TargetMode="External"/><Relationship Id="rId5" Type="http://schemas.openxmlformats.org/officeDocument/2006/relationships/image" Target="../media/image4.jp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0.png"/><Relationship Id="rId4" Type="http://schemas.openxmlformats.org/officeDocument/2006/relationships/image" Target="../media/image2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0.png"/><Relationship Id="rId4" Type="http://schemas.openxmlformats.org/officeDocument/2006/relationships/image" Target="../media/image29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hyperlink" Target="https://colab.research.google.com/github/byui-cse/cse280-course-notebooks/blob/main/examples/examples-chapter-10-counting.ipynb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1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46307E-A2B8-4462-8299-D11DDF3E9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72012" y="1447801"/>
            <a:ext cx="5222325" cy="1267408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5600" dirty="0">
                <a:solidFill>
                  <a:srgbClr val="EBEBEB"/>
                </a:solidFill>
              </a:rPr>
              <a:t>Counting</a:t>
            </a:r>
          </a:p>
        </p:txBody>
      </p:sp>
      <p:pic>
        <p:nvPicPr>
          <p:cNvPr id="4" name="Picture 3" descr="Different colors of board game dice">
            <a:extLst>
              <a:ext uri="{FF2B5EF4-FFF2-40B4-BE49-F238E27FC236}">
                <a16:creationId xmlns:a16="http://schemas.microsoft.com/office/drawing/2014/main" id="{F8DB3794-8E6F-43B4-82B6-C359886FB14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" y="1"/>
            <a:ext cx="4480787" cy="3428997"/>
          </a:xfrm>
          <a:custGeom>
            <a:avLst/>
            <a:gdLst/>
            <a:ahLst/>
            <a:cxnLst/>
            <a:rect l="l" t="t" r="r" b="b"/>
            <a:pathLst>
              <a:path w="4480787" h="3428997">
                <a:moveTo>
                  <a:pt x="0" y="0"/>
                </a:moveTo>
                <a:lnTo>
                  <a:pt x="3137249" y="0"/>
                </a:lnTo>
                <a:lnTo>
                  <a:pt x="4480787" y="0"/>
                </a:lnTo>
                <a:lnTo>
                  <a:pt x="4455742" y="155676"/>
                </a:lnTo>
                <a:lnTo>
                  <a:pt x="4431873" y="310667"/>
                </a:lnTo>
                <a:lnTo>
                  <a:pt x="4408509" y="466344"/>
                </a:lnTo>
                <a:lnTo>
                  <a:pt x="4388506" y="622706"/>
                </a:lnTo>
                <a:lnTo>
                  <a:pt x="4368335" y="778383"/>
                </a:lnTo>
                <a:lnTo>
                  <a:pt x="4349509" y="934745"/>
                </a:lnTo>
                <a:lnTo>
                  <a:pt x="4333373" y="1089050"/>
                </a:lnTo>
                <a:lnTo>
                  <a:pt x="4318077" y="1245413"/>
                </a:lnTo>
                <a:lnTo>
                  <a:pt x="4304125" y="1401089"/>
                </a:lnTo>
                <a:lnTo>
                  <a:pt x="4292023" y="1554023"/>
                </a:lnTo>
                <a:lnTo>
                  <a:pt x="4279920" y="1709013"/>
                </a:lnTo>
                <a:lnTo>
                  <a:pt x="4269835" y="1861947"/>
                </a:lnTo>
                <a:lnTo>
                  <a:pt x="4261935" y="2014880"/>
                </a:lnTo>
                <a:lnTo>
                  <a:pt x="4253698" y="2167128"/>
                </a:lnTo>
                <a:lnTo>
                  <a:pt x="4246807" y="2318004"/>
                </a:lnTo>
                <a:lnTo>
                  <a:pt x="4241932" y="2467508"/>
                </a:lnTo>
                <a:lnTo>
                  <a:pt x="4237730" y="2617013"/>
                </a:lnTo>
                <a:lnTo>
                  <a:pt x="4233696" y="2765145"/>
                </a:lnTo>
                <a:lnTo>
                  <a:pt x="4231847" y="2911221"/>
                </a:lnTo>
                <a:lnTo>
                  <a:pt x="4229830" y="3057296"/>
                </a:lnTo>
                <a:lnTo>
                  <a:pt x="4228821" y="3201314"/>
                </a:lnTo>
                <a:lnTo>
                  <a:pt x="4229830" y="3343960"/>
                </a:lnTo>
                <a:lnTo>
                  <a:pt x="4229830" y="3428997"/>
                </a:lnTo>
                <a:lnTo>
                  <a:pt x="0" y="3428997"/>
                </a:lnTo>
                <a:close/>
              </a:path>
            </a:pathLst>
          </a:custGeom>
        </p:spPr>
      </p:pic>
      <p:pic>
        <p:nvPicPr>
          <p:cNvPr id="6" name="Picture 5" descr="Two dice rolling in mid-air">
            <a:extLst>
              <a:ext uri="{FF2B5EF4-FFF2-40B4-BE49-F238E27FC236}">
                <a16:creationId xmlns:a16="http://schemas.microsoft.com/office/drawing/2014/main" id="{A5B572D0-46E8-426A-9EE8-20D8B7FA3C5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2"/>
          <a:stretch/>
        </p:blipFill>
        <p:spPr>
          <a:xfrm>
            <a:off x="-1" y="3428999"/>
            <a:ext cx="4481964" cy="3429003"/>
          </a:xfrm>
          <a:custGeom>
            <a:avLst/>
            <a:gdLst/>
            <a:ahLst/>
            <a:cxnLst/>
            <a:rect l="l" t="t" r="r" b="b"/>
            <a:pathLst>
              <a:path w="4481964" h="3429003">
                <a:moveTo>
                  <a:pt x="0" y="0"/>
                </a:moveTo>
                <a:lnTo>
                  <a:pt x="4229830" y="0"/>
                </a:lnTo>
                <a:lnTo>
                  <a:pt x="4229830" y="56238"/>
                </a:lnTo>
                <a:lnTo>
                  <a:pt x="4231847" y="196141"/>
                </a:lnTo>
                <a:lnTo>
                  <a:pt x="4234872" y="333301"/>
                </a:lnTo>
                <a:lnTo>
                  <a:pt x="4237730" y="469090"/>
                </a:lnTo>
                <a:lnTo>
                  <a:pt x="4240924" y="602135"/>
                </a:lnTo>
                <a:lnTo>
                  <a:pt x="4245798" y="734494"/>
                </a:lnTo>
                <a:lnTo>
                  <a:pt x="4251009" y="864796"/>
                </a:lnTo>
                <a:lnTo>
                  <a:pt x="4255715" y="992355"/>
                </a:lnTo>
                <a:lnTo>
                  <a:pt x="4268995" y="1241301"/>
                </a:lnTo>
                <a:lnTo>
                  <a:pt x="4283114" y="1479959"/>
                </a:lnTo>
                <a:lnTo>
                  <a:pt x="4297906" y="1709016"/>
                </a:lnTo>
                <a:lnTo>
                  <a:pt x="4314211" y="1925729"/>
                </a:lnTo>
                <a:lnTo>
                  <a:pt x="4331188" y="2132841"/>
                </a:lnTo>
                <a:lnTo>
                  <a:pt x="4349509" y="2324865"/>
                </a:lnTo>
                <a:lnTo>
                  <a:pt x="4367495" y="2505230"/>
                </a:lnTo>
                <a:lnTo>
                  <a:pt x="4385480" y="2671194"/>
                </a:lnTo>
                <a:lnTo>
                  <a:pt x="4402457" y="2823441"/>
                </a:lnTo>
                <a:lnTo>
                  <a:pt x="4418594" y="2958544"/>
                </a:lnTo>
                <a:lnTo>
                  <a:pt x="4433890" y="3080616"/>
                </a:lnTo>
                <a:lnTo>
                  <a:pt x="4446665" y="3183486"/>
                </a:lnTo>
                <a:lnTo>
                  <a:pt x="4458767" y="3269897"/>
                </a:lnTo>
                <a:lnTo>
                  <a:pt x="4476081" y="3388541"/>
                </a:lnTo>
                <a:lnTo>
                  <a:pt x="4481964" y="3429003"/>
                </a:lnTo>
                <a:lnTo>
                  <a:pt x="3577807" y="3429003"/>
                </a:lnTo>
                <a:lnTo>
                  <a:pt x="0" y="3429003"/>
                </a:lnTo>
                <a:close/>
              </a:path>
            </a:pathLst>
          </a:custGeom>
        </p:spPr>
      </p:pic>
      <p:pic>
        <p:nvPicPr>
          <p:cNvPr id="8" name="Picture 7" descr="A hand with a coin in the background&#10;&#10;Description automatically generated with low confidence">
            <a:extLst>
              <a:ext uri="{FF2B5EF4-FFF2-40B4-BE49-F238E27FC236}">
                <a16:creationId xmlns:a16="http://schemas.microsoft.com/office/drawing/2014/main" id="{A601D081-0261-4CB1-A04E-A90C02ABDA49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9708474" y="3882436"/>
            <a:ext cx="2168999" cy="2745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5841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68E0292-0A26-4AAB-8A00-172D5DE33B6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Sum Rule – </a:t>
                </a:r>
                <a:r>
                  <a:rPr lang="en-US" b="1" dirty="0"/>
                  <a:t>either-or</a:t>
                </a:r>
                <a:endParaRPr lang="en-US" dirty="0"/>
              </a:p>
              <a:p>
                <a:pPr lvl="1"/>
                <a:r>
                  <a:rPr lang="en-US" dirty="0"/>
                  <a:t>If a task can be done in </a:t>
                </a:r>
                <a:r>
                  <a:rPr lang="en-US" b="1" dirty="0"/>
                  <a:t>either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b="1" dirty="0"/>
                  <a:t>or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ways, where none of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ways overlaps with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ways, then there are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ways to do the task.</a:t>
                </a:r>
              </a:p>
              <a:p>
                <a:pPr lvl="1"/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Examples:</a:t>
                </a:r>
              </a:p>
              <a:p>
                <a:pPr marL="274320" lvl="1" indent="0">
                  <a:buNone/>
                </a:pPr>
                <a:r>
                  <a:rPr lang="en-US" dirty="0"/>
                  <a:t>How many ways to choose one letter if there are 5 vowels and 21 consonants?</a:t>
                </a:r>
              </a:p>
              <a:p>
                <a:pPr marL="1097280" lvl="2" indent="0">
                  <a:buNone/>
                </a:pPr>
                <a:r>
                  <a:rPr lang="en-US" dirty="0"/>
                  <a:t>5 + 21 = 26         (Choose one vowel OR one consonant)</a:t>
                </a:r>
              </a:p>
              <a:p>
                <a:pPr marL="274320" lvl="1" indent="0">
                  <a:buNone/>
                </a:pPr>
                <a:endParaRPr lang="en-US" dirty="0"/>
              </a:p>
              <a:p>
                <a:pPr marL="274320" lvl="1" indent="0">
                  <a:buNone/>
                </a:pPr>
                <a:r>
                  <a:rPr lang="en-US" dirty="0"/>
                  <a:t>How many ways to choose one vowel AND one consonant?</a:t>
                </a:r>
              </a:p>
              <a:p>
                <a:pPr marL="1097280" lvl="2" indent="0">
                  <a:buNone/>
                </a:pPr>
                <a:r>
                  <a:rPr lang="en-US" dirty="0"/>
                  <a:t>5 * 21 = 105</a:t>
                </a:r>
              </a:p>
              <a:p>
                <a:pPr marL="274320" lvl="1" indent="0">
                  <a:buNone/>
                </a:pPr>
                <a:endParaRPr lang="en-US" dirty="0"/>
              </a:p>
              <a:p>
                <a:pPr marL="274320" lvl="1" indent="0">
                  <a:buNone/>
                </a:pPr>
                <a:r>
                  <a:rPr lang="en-US" dirty="0"/>
                  <a:t>Suppose you can choose a final project from one of three lists. The first list contains 10 different projects, the second list contains 12 different projects, and the third list contains 5 different projects. How many possible projects are there to choose from?</a:t>
                </a:r>
              </a:p>
              <a:p>
                <a:pPr marL="1097280" lvl="2" indent="0">
                  <a:buNone/>
                </a:pPr>
                <a:r>
                  <a:rPr lang="en-US" dirty="0"/>
                  <a:t>10 + 12 + 5 = 27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68E0292-0A26-4AAB-8A00-172D5DE33B6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471" t="-959" r="-2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1">
            <a:extLst>
              <a:ext uri="{FF2B5EF4-FFF2-40B4-BE49-F238E27FC236}">
                <a16:creationId xmlns:a16="http://schemas.microsoft.com/office/drawing/2014/main" id="{FA5AE94B-98E2-4ADA-A62A-054DEDC6D18A}"/>
              </a:ext>
            </a:extLst>
          </p:cNvPr>
          <p:cNvSpPr txBox="1">
            <a:spLocks/>
          </p:cNvSpPr>
          <p:nvPr/>
        </p:nvSpPr>
        <p:spPr>
          <a:xfrm>
            <a:off x="259395" y="286280"/>
            <a:ext cx="9404723" cy="89481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Sum Rule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E87344-E3E0-4582-9545-997BF6A24E80}"/>
              </a:ext>
            </a:extLst>
          </p:cNvPr>
          <p:cNvSpPr txBox="1"/>
          <p:nvPr/>
        </p:nvSpPr>
        <p:spPr>
          <a:xfrm>
            <a:off x="0" y="6620361"/>
            <a:ext cx="516840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Rosen, Kenneth. </a:t>
            </a:r>
            <a:r>
              <a:rPr lang="en-US" sz="900" i="1" dirty="0"/>
              <a:t>Discrete Mathematics and Its Applications, 7th Edition</a:t>
            </a:r>
            <a:r>
              <a:rPr lang="en-US" sz="900" dirty="0"/>
              <a:t>. McGraw-Hill, 2012</a:t>
            </a:r>
          </a:p>
        </p:txBody>
      </p:sp>
    </p:spTree>
    <p:extLst>
      <p:ext uri="{BB962C8B-B14F-4D97-AF65-F5344CB8AC3E}">
        <p14:creationId xmlns:p14="http://schemas.microsoft.com/office/powerpoint/2010/main" val="1464636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F8E441-E876-2E00-AA80-FAA3FA335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21E5A5-9148-918E-DBB1-96ABC93D5A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How many possible license plates are there given the following constraints: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Each character can be a capital letter or a digit except for 0 and 1.</a:t>
            </a:r>
          </a:p>
          <a:p>
            <a:pPr marL="0" indent="0">
              <a:buNone/>
            </a:pPr>
            <a:r>
              <a:rPr lang="en-US" dirty="0"/>
              <a:t>Must have 7 characters.</a:t>
            </a:r>
          </a:p>
          <a:p>
            <a:pPr marL="0" indent="0">
              <a:buNone/>
            </a:pPr>
            <a:r>
              <a:rPr lang="en-US" dirty="0"/>
              <a:t>Must begin with a letter.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D1C52D3-303C-4B35-EB64-9E2BE88715C3}"/>
                  </a:ext>
                </a:extLst>
              </p:cNvPr>
              <p:cNvSpPr txBox="1"/>
              <p:nvPr/>
            </p:nvSpPr>
            <p:spPr>
              <a:xfrm>
                <a:off x="645130" y="5094790"/>
                <a:ext cx="62776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26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34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34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34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34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34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34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26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34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40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164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914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816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D1C52D3-303C-4B35-EB64-9E2BE88715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130" y="5094790"/>
                <a:ext cx="6277616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B3E0A841-3DA9-3B2F-7432-4B3316E7C7F6}"/>
              </a:ext>
            </a:extLst>
          </p:cNvPr>
          <p:cNvSpPr txBox="1"/>
          <p:nvPr/>
        </p:nvSpPr>
        <p:spPr>
          <a:xfrm>
            <a:off x="645130" y="4080748"/>
            <a:ext cx="4249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____  ____  ____  ____  ____  ____  ____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8A4AB5-8456-B28F-A481-C75FB7DA4C87}"/>
              </a:ext>
            </a:extLst>
          </p:cNvPr>
          <p:cNvSpPr txBox="1"/>
          <p:nvPr/>
        </p:nvSpPr>
        <p:spPr>
          <a:xfrm>
            <a:off x="10091699" y="2455374"/>
            <a:ext cx="130035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Examples:</a:t>
            </a:r>
          </a:p>
          <a:p>
            <a:endParaRPr lang="en-US" dirty="0"/>
          </a:p>
          <a:p>
            <a:r>
              <a:rPr lang="en-US" dirty="0"/>
              <a:t>M239ABC</a:t>
            </a:r>
          </a:p>
          <a:p>
            <a:r>
              <a:rPr lang="en-US" dirty="0"/>
              <a:t>AD8Y7D4</a:t>
            </a:r>
          </a:p>
          <a:p>
            <a:r>
              <a:rPr lang="en-US" dirty="0"/>
              <a:t>Q893262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0DDE927-B696-6A92-7A4B-547EE129C92E}"/>
              </a:ext>
            </a:extLst>
          </p:cNvPr>
          <p:cNvGrpSpPr/>
          <p:nvPr/>
        </p:nvGrpSpPr>
        <p:grpSpPr>
          <a:xfrm>
            <a:off x="671257" y="4450080"/>
            <a:ext cx="4036773" cy="369332"/>
            <a:chOff x="671257" y="4450080"/>
            <a:chExt cx="4036773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F2DBC48D-E093-1239-5CB7-F89545A96AA7}"/>
                    </a:ext>
                  </a:extLst>
                </p:cNvPr>
                <p:cNvSpPr txBox="1"/>
                <p:nvPr/>
              </p:nvSpPr>
              <p:spPr>
                <a:xfrm>
                  <a:off x="671257" y="4450080"/>
                  <a:ext cx="50526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26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F2DBC48D-E093-1239-5CB7-F89545A96AA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1257" y="4450080"/>
                  <a:ext cx="505267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97C0AF1D-9567-D19A-D538-0C3F2447C05D}"/>
                    </a:ext>
                  </a:extLst>
                </p:cNvPr>
                <p:cNvSpPr txBox="1"/>
                <p:nvPr/>
              </p:nvSpPr>
              <p:spPr>
                <a:xfrm>
                  <a:off x="1270580" y="4450080"/>
                  <a:ext cx="50526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34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97C0AF1D-9567-D19A-D538-0C3F2447C05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70580" y="4450080"/>
                  <a:ext cx="505267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B9BE3D91-326F-A1B2-60E7-9654F5EC8D90}"/>
                    </a:ext>
                  </a:extLst>
                </p:cNvPr>
                <p:cNvSpPr txBox="1"/>
                <p:nvPr/>
              </p:nvSpPr>
              <p:spPr>
                <a:xfrm>
                  <a:off x="1869903" y="4450080"/>
                  <a:ext cx="50526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34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B9BE3D91-326F-A1B2-60E7-9654F5EC8D9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69903" y="4450080"/>
                  <a:ext cx="505267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204B91FC-EDDF-DB01-8FF0-3CDE53D80D5F}"/>
                    </a:ext>
                  </a:extLst>
                </p:cNvPr>
                <p:cNvSpPr txBox="1"/>
                <p:nvPr/>
              </p:nvSpPr>
              <p:spPr>
                <a:xfrm>
                  <a:off x="2455376" y="4450080"/>
                  <a:ext cx="50526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34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204B91FC-EDDF-DB01-8FF0-3CDE53D80D5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55376" y="4450080"/>
                  <a:ext cx="505267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B552F975-D315-2B11-1539-BB01F5E82E96}"/>
                    </a:ext>
                  </a:extLst>
                </p:cNvPr>
                <p:cNvSpPr txBox="1"/>
                <p:nvPr/>
              </p:nvSpPr>
              <p:spPr>
                <a:xfrm>
                  <a:off x="3046491" y="4450080"/>
                  <a:ext cx="50526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34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B552F975-D315-2B11-1539-BB01F5E82E9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46491" y="4450080"/>
                  <a:ext cx="505267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4B8C998B-2F99-A91E-9D1F-746011B8A6F9}"/>
                    </a:ext>
                  </a:extLst>
                </p:cNvPr>
                <p:cNvSpPr txBox="1"/>
                <p:nvPr/>
              </p:nvSpPr>
              <p:spPr>
                <a:xfrm>
                  <a:off x="3595367" y="4450080"/>
                  <a:ext cx="50526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34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4B8C998B-2F99-A91E-9D1F-746011B8A6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95367" y="4450080"/>
                  <a:ext cx="505267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2BC2FAD1-8F7A-3CD7-76BB-19FDB31DD707}"/>
                    </a:ext>
                  </a:extLst>
                </p:cNvPr>
                <p:cNvSpPr txBox="1"/>
                <p:nvPr/>
              </p:nvSpPr>
              <p:spPr>
                <a:xfrm>
                  <a:off x="4202763" y="4450080"/>
                  <a:ext cx="50526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34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2BC2FAD1-8F7A-3CD7-76BB-19FDB31DD70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02763" y="4450080"/>
                  <a:ext cx="505267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546443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E3BC6-6639-CFD0-FFEF-6E775F63A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Bijection Rule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F4C5B8-418C-E24C-A641-924B1E69F5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396" y="1221492"/>
            <a:ext cx="5372493" cy="466985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Let S and T be two finite sets. If there is a bijection from S to T, then |S| = |T|.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What does bijection mean?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K-to-1 Rule:</a:t>
            </a:r>
          </a:p>
          <a:p>
            <a:pPr marL="0" indent="0">
              <a:buNone/>
            </a:pPr>
            <a:r>
              <a:rPr lang="en-US" dirty="0"/>
              <a:t>Suppose there is a k-to-1 correspondence from a finite set A to a finite set B. Then |B| = |A|/k.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E0EE1A-5645-52E6-2E88-D15145A3C784}"/>
              </a:ext>
            </a:extLst>
          </p:cNvPr>
          <p:cNvSpPr txBox="1"/>
          <p:nvPr/>
        </p:nvSpPr>
        <p:spPr>
          <a:xfrm>
            <a:off x="7010400" y="4824549"/>
            <a:ext cx="4453463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A bijection is a 1-to-1 correspondence</a:t>
            </a:r>
          </a:p>
        </p:txBody>
      </p:sp>
    </p:spTree>
    <p:extLst>
      <p:ext uri="{BB962C8B-B14F-4D97-AF65-F5344CB8AC3E}">
        <p14:creationId xmlns:p14="http://schemas.microsoft.com/office/powerpoint/2010/main" val="1533698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1F120A-B6F7-49DA-9458-B8744DF6C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926095" cy="894819"/>
          </a:xfrm>
        </p:spPr>
        <p:txBody>
          <a:bodyPr/>
          <a:lstStyle/>
          <a:p>
            <a:r>
              <a:rPr lang="en-US" sz="3600" dirty="0"/>
              <a:t>r-Permutations vs r-Combinations (Subsets)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72805464-7A8F-452F-9441-FB38BDCC942A}"/>
                  </a:ext>
                </a:extLst>
              </p:cNvPr>
              <p:cNvSpPr/>
              <p:nvPr/>
            </p:nvSpPr>
            <p:spPr>
              <a:xfrm>
                <a:off x="744383" y="2653632"/>
                <a:ext cx="3020037" cy="2363584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!</m:t>
                          </m:r>
                        </m:num>
                        <m:den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! 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72805464-7A8F-452F-9441-FB38BDCC942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383" y="2653632"/>
                <a:ext cx="3020037" cy="236358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E63F8B9C-A66A-45CB-B361-3BE74A2D2BC7}"/>
                  </a:ext>
                </a:extLst>
              </p:cNvPr>
              <p:cNvSpPr/>
              <p:nvPr/>
            </p:nvSpPr>
            <p:spPr>
              <a:xfrm>
                <a:off x="6096000" y="2653632"/>
                <a:ext cx="3875714" cy="2363584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den>
                          </m:f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!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!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! 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  <a:p>
                <a:pPr algn="ctr"/>
                <a:endParaRPr lang="en-US" sz="2400" dirty="0"/>
              </a:p>
              <a:p>
                <a:pPr algn="ctr"/>
                <a:r>
                  <a:rPr lang="en-US" sz="2400" dirty="0"/>
                  <a:t>"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choose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"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E63F8B9C-A66A-45CB-B361-3BE74A2D2B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2653632"/>
                <a:ext cx="3875714" cy="236358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61B9500C-BC23-4609-95E5-9AD0FBFAB5E6}"/>
              </a:ext>
            </a:extLst>
          </p:cNvPr>
          <p:cNvSpPr txBox="1"/>
          <p:nvPr/>
        </p:nvSpPr>
        <p:spPr>
          <a:xfrm>
            <a:off x="666244" y="2321283"/>
            <a:ext cx="1736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Order matters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EA2788-FF85-4817-AC68-FA02CC4A4683}"/>
              </a:ext>
            </a:extLst>
          </p:cNvPr>
          <p:cNvSpPr txBox="1"/>
          <p:nvPr/>
        </p:nvSpPr>
        <p:spPr>
          <a:xfrm>
            <a:off x="6017861" y="2295348"/>
            <a:ext cx="2784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Order does not matter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2F3135-F329-411A-9370-84B44C586EF2}"/>
              </a:ext>
            </a:extLst>
          </p:cNvPr>
          <p:cNvSpPr txBox="1"/>
          <p:nvPr/>
        </p:nvSpPr>
        <p:spPr>
          <a:xfrm>
            <a:off x="666244" y="5164899"/>
            <a:ext cx="3754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Think sequence or arrangement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D5BAA4-D742-4883-B9F6-C41BA37942C6}"/>
              </a:ext>
            </a:extLst>
          </p:cNvPr>
          <p:cNvSpPr txBox="1"/>
          <p:nvPr/>
        </p:nvSpPr>
        <p:spPr>
          <a:xfrm>
            <a:off x="6017861" y="5164899"/>
            <a:ext cx="1199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Think sets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636AD66-C577-4535-BAD1-DAC4D41D118A}"/>
                  </a:ext>
                </a:extLst>
              </p:cNvPr>
              <p:cNvSpPr/>
              <p:nvPr/>
            </p:nvSpPr>
            <p:spPr>
              <a:xfrm>
                <a:off x="2254401" y="1375687"/>
                <a:ext cx="6443384" cy="79791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sz="2400" dirty="0"/>
                  <a:t> Number of things to choose from</a:t>
                </a:r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sz="2400" dirty="0"/>
                  <a:t> How many things to choose</a:t>
                </a: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636AD66-C577-4535-BAD1-DAC4D41D11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4401" y="1375687"/>
                <a:ext cx="6443384" cy="797913"/>
              </a:xfrm>
              <a:prstGeom prst="rect">
                <a:avLst/>
              </a:prstGeom>
              <a:blipFill>
                <a:blip r:embed="rId4"/>
                <a:stretch>
                  <a:fillRect t="-6716" b="-171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92334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/>
      <p:bldP spid="7" grpId="0"/>
      <p:bldP spid="8" grpId="0"/>
      <p:bldP spid="9" grpId="0"/>
      <p:bldP spid="1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5458D6-4409-43FC-A9C4-9072CCD5F3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r-Permutations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CD5D95-20FA-4D5E-BDB9-CCB1048FA4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Order matters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indent="0">
              <a:buNone/>
            </a:pPr>
            <a:r>
              <a:rPr lang="en-US" dirty="0"/>
              <a:t>Example:</a:t>
            </a:r>
          </a:p>
          <a:p>
            <a:pPr marL="457200" lvl="1" indent="0">
              <a:buNone/>
            </a:pPr>
            <a:endParaRPr lang="en-US" dirty="0"/>
          </a:p>
          <a:p>
            <a:pPr indent="0">
              <a:buNone/>
            </a:pPr>
            <a:r>
              <a:rPr lang="en-US" dirty="0"/>
              <a:t>How many ways can we select three students to stand in line for a picture from a group of five students?</a:t>
            </a:r>
          </a:p>
          <a:p>
            <a:pPr marL="457200" lvl="1" indent="0">
              <a:buNone/>
            </a:pPr>
            <a:endParaRPr lang="en-US" dirty="0"/>
          </a:p>
          <a:p>
            <a:pPr indent="0">
              <a:buNone/>
            </a:pPr>
            <a:r>
              <a:rPr lang="en-US" dirty="0"/>
              <a:t>5 * 4 * 3 = 60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7A8010-8B9A-4E4F-A9A5-76AAA0C53457}"/>
              </a:ext>
            </a:extLst>
          </p:cNvPr>
          <p:cNvSpPr txBox="1"/>
          <p:nvPr/>
        </p:nvSpPr>
        <p:spPr>
          <a:xfrm>
            <a:off x="0" y="6620361"/>
            <a:ext cx="516840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Rosen, Kenneth. </a:t>
            </a:r>
            <a:r>
              <a:rPr lang="en-US" sz="900" i="1" dirty="0"/>
              <a:t>Discrete Mathematics and Its Applications, 7th Edition</a:t>
            </a:r>
            <a:r>
              <a:rPr lang="en-US" sz="900" dirty="0"/>
              <a:t>. McGraw-Hill, 2012</a:t>
            </a:r>
          </a:p>
        </p:txBody>
      </p:sp>
      <p:pic>
        <p:nvPicPr>
          <p:cNvPr id="12" name="Picture 11" descr="Young businessman thinking">
            <a:extLst>
              <a:ext uri="{FF2B5EF4-FFF2-40B4-BE49-F238E27FC236}">
                <a16:creationId xmlns:a16="http://schemas.microsoft.com/office/drawing/2014/main" id="{C6D03D22-35FD-4880-9CED-E47544423DA9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68403" y="267314"/>
            <a:ext cx="1157922" cy="2622459"/>
          </a:xfrm>
          <a:prstGeom prst="rect">
            <a:avLst/>
          </a:prstGeom>
        </p:spPr>
      </p:pic>
      <p:pic>
        <p:nvPicPr>
          <p:cNvPr id="14" name="Picture 13" descr="Young businessman hand on chin">
            <a:extLst>
              <a:ext uri="{FF2B5EF4-FFF2-40B4-BE49-F238E27FC236}">
                <a16:creationId xmlns:a16="http://schemas.microsoft.com/office/drawing/2014/main" id="{9F88C309-CB58-4606-B951-9EF40E72FB24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76587" y="279948"/>
            <a:ext cx="812557" cy="2622458"/>
          </a:xfrm>
          <a:prstGeom prst="rect">
            <a:avLst/>
          </a:prstGeom>
        </p:spPr>
      </p:pic>
      <p:pic>
        <p:nvPicPr>
          <p:cNvPr id="15" name="Picture 14" descr="Male student raised hands">
            <a:extLst>
              <a:ext uri="{FF2B5EF4-FFF2-40B4-BE49-F238E27FC236}">
                <a16:creationId xmlns:a16="http://schemas.microsoft.com/office/drawing/2014/main" id="{E1CADB33-9A32-4C62-83DA-36BB21B6C31A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6326325" y="432262"/>
            <a:ext cx="964030" cy="2475432"/>
          </a:xfrm>
          <a:prstGeom prst="rect">
            <a:avLst/>
          </a:prstGeom>
        </p:spPr>
      </p:pic>
      <p:pic>
        <p:nvPicPr>
          <p:cNvPr id="16" name="Picture 15" descr="Doctor thumb up">
            <a:extLst>
              <a:ext uri="{FF2B5EF4-FFF2-40B4-BE49-F238E27FC236}">
                <a16:creationId xmlns:a16="http://schemas.microsoft.com/office/drawing/2014/main" id="{EDF6F101-3E6E-439B-B72E-530B1D4C0817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7434853" y="409845"/>
            <a:ext cx="812555" cy="2473511"/>
          </a:xfrm>
          <a:prstGeom prst="rect">
            <a:avLst/>
          </a:prstGeom>
        </p:spPr>
      </p:pic>
      <p:pic>
        <p:nvPicPr>
          <p:cNvPr id="17" name="Picture 16" descr="Business woman pointing forward">
            <a:extLst>
              <a:ext uri="{FF2B5EF4-FFF2-40B4-BE49-F238E27FC236}">
                <a16:creationId xmlns:a16="http://schemas.microsoft.com/office/drawing/2014/main" id="{3B2123DC-15F9-4023-AA2F-0FC12474CB91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9440617" y="264857"/>
            <a:ext cx="963885" cy="2738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081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B5CE17-BD60-4C09-BFC3-E178065D4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r-Permutations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D643F96-66AC-4234-BD46-D9DB9C35A13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Let's come up with a formula: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={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:r>
                  <a:rPr lang="en-US" dirty="0"/>
                  <a:t>How many ways can we choose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students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/>
                  <a:t> to </a:t>
                </a:r>
                <a:r>
                  <a:rPr lang="en-US" b="1" dirty="0"/>
                  <a:t>stand in line</a:t>
                </a:r>
                <a:r>
                  <a:rPr lang="en-US" dirty="0"/>
                  <a:t>?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 ?</m:t>
                    </m:r>
                  </m:oMath>
                </a14:m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b="0" dirty="0"/>
                  <a:t>Choose 3: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b="0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60</m:t>
                    </m:r>
                  </m:oMath>
                </a14:m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Choose 2:	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0" dirty="0" smtClean="0">
                            <a:latin typeface="Cambria Math" panose="02040503050406030204" pitchFamily="18" charset="0"/>
                          </a:rPr>
                          <m:t>5</m:t>
                        </m:r>
                        <m:r>
                          <a:rPr lang="en-US" b="0" i="0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0" dirty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∗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20</m:t>
                    </m:r>
                  </m:oMath>
                </a14:m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D643F96-66AC-4234-BD46-D9DB9C35A13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471" t="-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61C3E1C-4E52-4A7C-A0ED-88E4F00B21B8}"/>
                  </a:ext>
                </a:extLst>
              </p:cNvPr>
              <p:cNvSpPr txBox="1"/>
              <p:nvPr/>
            </p:nvSpPr>
            <p:spPr>
              <a:xfrm>
                <a:off x="4077790" y="4283889"/>
                <a:ext cx="4751622" cy="6857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!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)!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!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120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60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61C3E1C-4E52-4A7C-A0ED-88E4F00B21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7790" y="4283889"/>
                <a:ext cx="4751622" cy="6857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FDC180A-5245-4FB1-8BF8-8F53AF0DB668}"/>
                  </a:ext>
                </a:extLst>
              </p:cNvPr>
              <p:cNvSpPr txBox="1"/>
              <p:nvPr/>
            </p:nvSpPr>
            <p:spPr>
              <a:xfrm>
                <a:off x="4077790" y="5411262"/>
                <a:ext cx="3147015" cy="61831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∗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120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FDC180A-5245-4FB1-8BF8-8F53AF0DB6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7790" y="5411262"/>
                <a:ext cx="3147015" cy="61831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C978B75-AE30-47F2-8C6F-157B4896747E}"/>
                  </a:ext>
                </a:extLst>
              </p:cNvPr>
              <p:cNvSpPr/>
              <p:nvPr/>
            </p:nvSpPr>
            <p:spPr>
              <a:xfrm>
                <a:off x="9034943" y="3913472"/>
                <a:ext cx="3020037" cy="2363584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!</m:t>
                          </m:r>
                        </m:num>
                        <m:den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! 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C978B75-AE30-47F2-8C6F-157B489674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34943" y="3913472"/>
                <a:ext cx="3020037" cy="236358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hought Bubble: Cloud 7">
            <a:extLst>
              <a:ext uri="{FF2B5EF4-FFF2-40B4-BE49-F238E27FC236}">
                <a16:creationId xmlns:a16="http://schemas.microsoft.com/office/drawing/2014/main" id="{54E3CCCC-ECD0-4839-9281-5452D571CD75}"/>
              </a:ext>
            </a:extLst>
          </p:cNvPr>
          <p:cNvSpPr/>
          <p:nvPr/>
        </p:nvSpPr>
        <p:spPr>
          <a:xfrm>
            <a:off x="7407479" y="414734"/>
            <a:ext cx="2843867" cy="1457586"/>
          </a:xfrm>
          <a:prstGeom prst="cloudCallout">
            <a:avLst>
              <a:gd name="adj1" fmla="val -32042"/>
              <a:gd name="adj2" fmla="val 83219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Does order matter?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89A4CFC-9708-4A2F-BB92-8580B7F56951}"/>
              </a:ext>
            </a:extLst>
          </p:cNvPr>
          <p:cNvGrpSpPr/>
          <p:nvPr/>
        </p:nvGrpSpPr>
        <p:grpSpPr>
          <a:xfrm>
            <a:off x="4715841" y="4246089"/>
            <a:ext cx="1225920" cy="714018"/>
            <a:chOff x="4715841" y="4246089"/>
            <a:chExt cx="1225920" cy="714018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8AB0E05-EA44-441C-AA96-3B5E610CDCB3}"/>
                </a:ext>
              </a:extLst>
            </p:cNvPr>
            <p:cNvSpPr txBox="1"/>
            <p:nvPr/>
          </p:nvSpPr>
          <p:spPr>
            <a:xfrm>
              <a:off x="5275411" y="4246089"/>
              <a:ext cx="2904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/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1409430-E195-463C-AF0B-EE22207733A9}"/>
                </a:ext>
              </a:extLst>
            </p:cNvPr>
            <p:cNvSpPr txBox="1"/>
            <p:nvPr/>
          </p:nvSpPr>
          <p:spPr>
            <a:xfrm>
              <a:off x="5651297" y="4255233"/>
              <a:ext cx="2904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/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8F964A0-A846-4E71-98D7-A7A5C623AB0A}"/>
                </a:ext>
              </a:extLst>
            </p:cNvPr>
            <p:cNvSpPr txBox="1"/>
            <p:nvPr/>
          </p:nvSpPr>
          <p:spPr>
            <a:xfrm>
              <a:off x="4715841" y="4590775"/>
              <a:ext cx="2904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/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E5F6FEA-7333-4524-BF13-223AF204DA81}"/>
                </a:ext>
              </a:extLst>
            </p:cNvPr>
            <p:cNvSpPr txBox="1"/>
            <p:nvPr/>
          </p:nvSpPr>
          <p:spPr>
            <a:xfrm>
              <a:off x="5103997" y="4575388"/>
              <a:ext cx="2904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/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BD5E797-1E5E-4884-8C6C-2C842623196D}"/>
              </a:ext>
            </a:extLst>
          </p:cNvPr>
          <p:cNvGrpSpPr/>
          <p:nvPr/>
        </p:nvGrpSpPr>
        <p:grpSpPr>
          <a:xfrm>
            <a:off x="4481893" y="5361754"/>
            <a:ext cx="1453298" cy="709969"/>
            <a:chOff x="4481893" y="5361754"/>
            <a:chExt cx="1453298" cy="709969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73BA600E-F23C-43A6-9822-BD7E547F3786}"/>
                </a:ext>
              </a:extLst>
            </p:cNvPr>
            <p:cNvGrpSpPr/>
            <p:nvPr/>
          </p:nvGrpSpPr>
          <p:grpSpPr>
            <a:xfrm>
              <a:off x="4481893" y="5361754"/>
              <a:ext cx="1453298" cy="709969"/>
              <a:chOff x="4481893" y="5361754"/>
              <a:chExt cx="1453298" cy="709969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D943E380-E058-4573-89CA-99E905279B98}"/>
                  </a:ext>
                </a:extLst>
              </p:cNvPr>
              <p:cNvGrpSpPr/>
              <p:nvPr/>
            </p:nvGrpSpPr>
            <p:grpSpPr>
              <a:xfrm>
                <a:off x="4481893" y="5361754"/>
                <a:ext cx="1084247" cy="709969"/>
                <a:chOff x="4679265" y="4250138"/>
                <a:chExt cx="1084247" cy="709969"/>
              </a:xfrm>
            </p:grpSpPr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F5CB10D0-5CF4-441C-A8BE-D89111E78D3D}"/>
                    </a:ext>
                  </a:extLst>
                </p:cNvPr>
                <p:cNvSpPr txBox="1"/>
                <p:nvPr/>
              </p:nvSpPr>
              <p:spPr>
                <a:xfrm>
                  <a:off x="5473048" y="4250138"/>
                  <a:ext cx="29046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b="1" dirty="0">
                      <a:solidFill>
                        <a:srgbClr val="FF0000"/>
                      </a:solidFill>
                    </a:rPr>
                    <a:t>/</a:t>
                  </a:r>
                </a:p>
              </p:txBody>
            </p:sp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349921CA-2930-4665-BE1E-E5CEEC5030C7}"/>
                    </a:ext>
                  </a:extLst>
                </p:cNvPr>
                <p:cNvSpPr txBox="1"/>
                <p:nvPr/>
              </p:nvSpPr>
              <p:spPr>
                <a:xfrm>
                  <a:off x="5047793" y="4255233"/>
                  <a:ext cx="29046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b="1" dirty="0">
                      <a:solidFill>
                        <a:srgbClr val="FF0000"/>
                      </a:solidFill>
                    </a:rPr>
                    <a:t>/</a:t>
                  </a:r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229F9D7F-DC66-4FC6-AD30-9A7B9C68AFAF}"/>
                    </a:ext>
                  </a:extLst>
                </p:cNvPr>
                <p:cNvSpPr txBox="1"/>
                <p:nvPr/>
              </p:nvSpPr>
              <p:spPr>
                <a:xfrm>
                  <a:off x="4679265" y="4590775"/>
                  <a:ext cx="29046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b="1" dirty="0">
                      <a:solidFill>
                        <a:srgbClr val="FF0000"/>
                      </a:solidFill>
                    </a:rPr>
                    <a:t>/</a:t>
                  </a:r>
                </a:p>
              </p:txBody>
            </p:sp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952EE7D6-05B3-4232-BD05-0D4A5A0865FD}"/>
                    </a:ext>
                  </a:extLst>
                </p:cNvPr>
                <p:cNvSpPr txBox="1"/>
                <p:nvPr/>
              </p:nvSpPr>
              <p:spPr>
                <a:xfrm>
                  <a:off x="5103997" y="4575388"/>
                  <a:ext cx="29046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b="1" dirty="0">
                      <a:solidFill>
                        <a:srgbClr val="FF0000"/>
                      </a:solidFill>
                    </a:rPr>
                    <a:t>/</a:t>
                  </a:r>
                </a:p>
              </p:txBody>
            </p:sp>
          </p:grp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41F0937-265A-4777-947A-8AC086B617DB}"/>
                  </a:ext>
                </a:extLst>
              </p:cNvPr>
              <p:cNvSpPr txBox="1"/>
              <p:nvPr/>
            </p:nvSpPr>
            <p:spPr>
              <a:xfrm>
                <a:off x="5644727" y="5361754"/>
                <a:ext cx="2904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solidFill>
                      <a:srgbClr val="FF0000"/>
                    </a:solidFill>
                  </a:rPr>
                  <a:t>/</a:t>
                </a:r>
              </a:p>
            </p:txBody>
          </p: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CD3B2BB-8DE8-4614-96D6-D911FA69B520}"/>
                </a:ext>
              </a:extLst>
            </p:cNvPr>
            <p:cNvSpPr txBox="1"/>
            <p:nvPr/>
          </p:nvSpPr>
          <p:spPr>
            <a:xfrm>
              <a:off x="5331357" y="5695735"/>
              <a:ext cx="2904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/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64514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 animBg="1"/>
      <p:bldP spid="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6B646-6BA7-4DE4-9A7A-4A6944CBD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r-Combinations </a:t>
            </a:r>
            <a:r>
              <a:rPr lang="en-US" sz="2000" dirty="0"/>
              <a:t>(AKA </a:t>
            </a:r>
            <a:r>
              <a:rPr lang="en-US" sz="2000" b="1" dirty="0"/>
              <a:t>Choosing</a:t>
            </a:r>
            <a:r>
              <a:rPr lang="en-US" sz="2000" dirty="0"/>
              <a:t> AKA </a:t>
            </a:r>
            <a:r>
              <a:rPr lang="en-US" sz="2000" b="1" dirty="0"/>
              <a:t>Subsets</a:t>
            </a:r>
            <a:r>
              <a:rPr lang="en-US" sz="2000" dirty="0"/>
              <a:t>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7F57793-9E2E-4456-AEA9-ED4F1407237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Order does not matter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Example:</a:t>
                </a:r>
              </a:p>
              <a:p>
                <a:pPr marL="0" indent="0">
                  <a:buNone/>
                </a:pPr>
                <a:r>
                  <a:rPr lang="en-US" dirty="0"/>
                  <a:t>There are 4 students at a table. We need to form a party planning committee of three students from that table. How many different possible committees are there?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𝑎𝑛𝑛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𝑏𝑜𝑏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𝑐𝑎𝑟𝑙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𝑑𝑒𝑏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𝑏𝑜𝑏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𝑐𝑎𝑟𝑙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𝑑𝑒𝑏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𝑎𝑛𝑛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𝑐𝑎𝑟𝑙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𝑑𝑒𝑏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𝑎𝑛𝑛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𝑏𝑜𝑏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𝑑𝑒𝑏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{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𝑎𝑛𝑛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𝑏𝑜𝑏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𝑐𝑎𝑟𝑙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7F57793-9E2E-4456-AEA9-ED4F1407237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471" t="-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9905B21C-DB8D-47ED-B523-9CFD92DF0888}"/>
              </a:ext>
            </a:extLst>
          </p:cNvPr>
          <p:cNvSpPr txBox="1"/>
          <p:nvPr/>
        </p:nvSpPr>
        <p:spPr>
          <a:xfrm>
            <a:off x="0" y="6620361"/>
            <a:ext cx="516840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Rosen, Kenneth. </a:t>
            </a:r>
            <a:r>
              <a:rPr lang="en-US" sz="900" i="1" dirty="0"/>
              <a:t>Discrete Mathematics and Its Applications, 7th Edition</a:t>
            </a:r>
            <a:r>
              <a:rPr lang="en-US" sz="900" dirty="0"/>
              <a:t>. McGraw-Hill, 2012</a:t>
            </a:r>
          </a:p>
        </p:txBody>
      </p:sp>
      <p:pic>
        <p:nvPicPr>
          <p:cNvPr id="6" name="Picture 5" descr="People sitting on blue chairs">
            <a:extLst>
              <a:ext uri="{FF2B5EF4-FFF2-40B4-BE49-F238E27FC236}">
                <a16:creationId xmlns:a16="http://schemas.microsoft.com/office/drawing/2014/main" id="{E9F92BA8-84F6-4F95-AFEB-60F83B211659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00180" y="3683141"/>
            <a:ext cx="3039892" cy="2026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979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33BC1-89AE-4E10-9306-807FCEA046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r-Combinations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8B9E06A-5100-40A0-B54B-7F62D28F92C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45130" y="1578544"/>
                <a:ext cx="7525747" cy="4669856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={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:r>
                  <a:rPr lang="en-US" dirty="0"/>
                  <a:t>How many permutations of 3?  (order matters)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!</m:t>
                        </m:r>
                      </m:num>
                      <m:den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!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24</m:t>
                    </m:r>
                  </m:oMath>
                </a14:m>
                <a:r>
                  <a:rPr lang="en-US" sz="2400" dirty="0"/>
                  <a:t>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How many combinations of 3? (order does not matter)</a:t>
                </a:r>
              </a:p>
              <a:p>
                <a:pPr marL="0" indent="0">
                  <a:buNone/>
                </a:pPr>
                <a:r>
                  <a:rPr lang="en-US" dirty="0"/>
                  <a:t>We can calculate the number of permutations, then from those 24, we need to remove or "divide out" all  the ones that are counted multiple times.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!</m:t>
                        </m:r>
                      </m:num>
                      <m:den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  <m:r>
                          <a:rPr lang="en-US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!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!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)(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24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8B9E06A-5100-40A0-B54B-7F62D28F92C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5130" y="1578544"/>
                <a:ext cx="7525747" cy="4669856"/>
              </a:xfrm>
              <a:blipFill>
                <a:blip r:embed="rId2"/>
                <a:stretch>
                  <a:fillRect l="-7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7A4FEBCD-5842-4CB0-B76E-58FC14867A5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04149371"/>
                  </p:ext>
                </p:extLst>
              </p:nvPr>
            </p:nvGraphicFramePr>
            <p:xfrm>
              <a:off x="8053431" y="1109197"/>
              <a:ext cx="3753500" cy="259588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938375">
                      <a:extLst>
                        <a:ext uri="{9D8B030D-6E8A-4147-A177-3AD203B41FA5}">
                          <a16:colId xmlns:a16="http://schemas.microsoft.com/office/drawing/2014/main" val="3120696914"/>
                        </a:ext>
                      </a:extLst>
                    </a:gridCol>
                    <a:gridCol w="938375">
                      <a:extLst>
                        <a:ext uri="{9D8B030D-6E8A-4147-A177-3AD203B41FA5}">
                          <a16:colId xmlns:a16="http://schemas.microsoft.com/office/drawing/2014/main" val="2822149213"/>
                        </a:ext>
                      </a:extLst>
                    </a:gridCol>
                    <a:gridCol w="938375">
                      <a:extLst>
                        <a:ext uri="{9D8B030D-6E8A-4147-A177-3AD203B41FA5}">
                          <a16:colId xmlns:a16="http://schemas.microsoft.com/office/drawing/2014/main" val="2652024547"/>
                        </a:ext>
                      </a:extLst>
                    </a:gridCol>
                    <a:gridCol w="938375">
                      <a:extLst>
                        <a:ext uri="{9D8B030D-6E8A-4147-A177-3AD203B41FA5}">
                          <a16:colId xmlns:a16="http://schemas.microsoft.com/office/drawing/2014/main" val="217787590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oMath>
                          </a14:m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−</m:t>
                              </m:r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𝑏</m:t>
                              </m:r>
                            </m:oMath>
                          </a14:m>
                          <a:r>
                            <a:rPr kumimoji="0" lang="en-US" sz="1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entury Gothic" panose="020B0502020202020204"/>
                              <a:ea typeface="+mn-ea"/>
                              <a:cs typeface="+mn-cs"/>
                            </a:rPr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−</m:t>
                              </m:r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𝑎</m:t>
                              </m:r>
                            </m:oMath>
                          </a14:m>
                          <a:r>
                            <a:rPr kumimoji="0" lang="en-US" sz="1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entury Gothic" panose="020B0502020202020204"/>
                              <a:ea typeface="+mn-ea"/>
                              <a:cs typeface="+mn-cs"/>
                            </a:rPr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5418408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</m:d>
                            </m:oMath>
                          </a14:m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kumimoji="0" lang="en-US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𝑎</m:t>
                                  </m:r>
                                  <m:r>
                                    <a:rPr kumimoji="0" lang="en-US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,</m:t>
                                  </m:r>
                                  <m:r>
                                    <a:rPr kumimoji="0" lang="en-US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𝑐</m:t>
                                  </m:r>
                                  <m:r>
                                    <a:rPr kumimoji="0" lang="en-US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,</m:t>
                                  </m:r>
                                  <m:r>
                                    <a:rPr kumimoji="0" lang="en-US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𝑑</m:t>
                                  </m:r>
                                </m:e>
                              </m:d>
                            </m:oMath>
                          </a14:m>
                          <a:r>
                            <a:rPr kumimoji="0" lang="en-US" sz="1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entury Gothic" panose="020B0502020202020204"/>
                              <a:ea typeface="+mn-ea"/>
                              <a:cs typeface="+mn-cs"/>
                            </a:rPr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kumimoji="0" lang="en-US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𝑏</m:t>
                                  </m:r>
                                  <m:r>
                                    <a:rPr kumimoji="0" lang="en-US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,</m:t>
                                  </m:r>
                                  <m:r>
                                    <a:rPr kumimoji="0" lang="en-US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𝑐</m:t>
                                  </m:r>
                                  <m:r>
                                    <a:rPr kumimoji="0" lang="en-US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,</m:t>
                                  </m:r>
                                  <m:r>
                                    <a:rPr kumimoji="0" lang="en-US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𝑑</m:t>
                                  </m:r>
                                </m:e>
                              </m:d>
                            </m:oMath>
                          </a14:m>
                          <a:r>
                            <a:rPr kumimoji="0" lang="en-US" sz="1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entury Gothic" panose="020B0502020202020204"/>
                              <a:ea typeface="+mn-ea"/>
                              <a:cs typeface="+mn-cs"/>
                            </a:rPr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4777340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kumimoji="0" lang="en-US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𝑎</m:t>
                                  </m:r>
                                  <m:r>
                                    <a:rPr kumimoji="0" lang="en-US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,</m:t>
                                  </m:r>
                                  <m:r>
                                    <a:rPr kumimoji="0" lang="en-US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𝑑</m:t>
                                  </m:r>
                                  <m:r>
                                    <a:rPr kumimoji="0" lang="en-US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,</m:t>
                                  </m:r>
                                  <m:r>
                                    <a:rPr kumimoji="0" lang="en-US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𝑏</m:t>
                                  </m:r>
                                </m:e>
                              </m:d>
                            </m:oMath>
                          </a14:m>
                          <a:r>
                            <a:rPr kumimoji="0" lang="en-US" sz="1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entury Gothic" panose="020B0502020202020204"/>
                              <a:ea typeface="+mn-ea"/>
                              <a:cs typeface="+mn-cs"/>
                            </a:rPr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kumimoji="0" lang="en-US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𝑎</m:t>
                                  </m:r>
                                  <m:r>
                                    <a:rPr kumimoji="0" lang="en-US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,</m:t>
                                  </m:r>
                                  <m:r>
                                    <a:rPr kumimoji="0" lang="en-US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𝑑</m:t>
                                  </m:r>
                                  <m:r>
                                    <a:rPr kumimoji="0" lang="en-US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,</m:t>
                                  </m:r>
                                  <m:r>
                                    <a:rPr kumimoji="0" lang="en-US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𝑐</m:t>
                                  </m:r>
                                </m:e>
                              </m:d>
                            </m:oMath>
                          </a14:m>
                          <a:r>
                            <a:rPr kumimoji="0" lang="en-US" sz="1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entury Gothic" panose="020B0502020202020204"/>
                              <a:ea typeface="+mn-ea"/>
                              <a:cs typeface="+mn-cs"/>
                            </a:rPr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kumimoji="0" lang="en-US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𝑏</m:t>
                                  </m:r>
                                  <m:r>
                                    <a:rPr kumimoji="0" lang="en-US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,</m:t>
                                  </m:r>
                                  <m:r>
                                    <a:rPr kumimoji="0" lang="en-US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𝑑</m:t>
                                  </m:r>
                                  <m:r>
                                    <a:rPr kumimoji="0" lang="en-US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,</m:t>
                                  </m:r>
                                  <m:r>
                                    <a:rPr kumimoji="0" lang="en-US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𝑐</m:t>
                                  </m:r>
                                </m:e>
                              </m:d>
                            </m:oMath>
                          </a14:m>
                          <a:r>
                            <a:rPr kumimoji="0" lang="en-US" sz="1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entury Gothic" panose="020B0502020202020204"/>
                              <a:ea typeface="+mn-ea"/>
                              <a:cs typeface="+mn-cs"/>
                            </a:rPr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555835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kumimoji="0" lang="en-US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𝑏</m:t>
                                  </m:r>
                                  <m:r>
                                    <a:rPr kumimoji="0" lang="en-US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,</m:t>
                                  </m:r>
                                  <m:r>
                                    <a:rPr kumimoji="0" lang="en-US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𝑎</m:t>
                                  </m:r>
                                  <m:r>
                                    <a:rPr kumimoji="0" lang="en-US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,</m:t>
                                  </m:r>
                                  <m:r>
                                    <a:rPr kumimoji="0" lang="en-US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𝑑</m:t>
                                  </m:r>
                                </m:e>
                              </m:d>
                            </m:oMath>
                          </a14:m>
                          <a:r>
                            <a:rPr kumimoji="0" lang="en-US" sz="1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entury Gothic" panose="020B0502020202020204"/>
                              <a:ea typeface="+mn-ea"/>
                              <a:cs typeface="+mn-cs"/>
                            </a:rPr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kumimoji="0" lang="en-US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𝑐</m:t>
                                  </m:r>
                                  <m:r>
                                    <a:rPr kumimoji="0" lang="en-US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,</m:t>
                                  </m:r>
                                  <m:r>
                                    <a:rPr kumimoji="0" lang="en-US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𝑎</m:t>
                                  </m:r>
                                  <m:r>
                                    <a:rPr kumimoji="0" lang="en-US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,</m:t>
                                  </m:r>
                                  <m:r>
                                    <a:rPr kumimoji="0" lang="en-US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𝑑</m:t>
                                  </m:r>
                                </m:e>
                              </m:d>
                            </m:oMath>
                          </a14:m>
                          <a:r>
                            <a:rPr kumimoji="0" lang="en-US" sz="1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entury Gothic" panose="020B0502020202020204"/>
                              <a:ea typeface="+mn-ea"/>
                              <a:cs typeface="+mn-cs"/>
                            </a:rPr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kumimoji="0" lang="en-US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𝑐</m:t>
                                  </m:r>
                                  <m:r>
                                    <a:rPr kumimoji="0" lang="en-US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,</m:t>
                                  </m:r>
                                  <m:r>
                                    <a:rPr kumimoji="0" lang="en-US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𝑏</m:t>
                                  </m:r>
                                  <m:r>
                                    <a:rPr kumimoji="0" lang="en-US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,</m:t>
                                  </m:r>
                                  <m:r>
                                    <a:rPr kumimoji="0" lang="en-US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𝑑</m:t>
                                  </m:r>
                                </m:e>
                              </m:d>
                            </m:oMath>
                          </a14:m>
                          <a:r>
                            <a:rPr kumimoji="0" lang="en-US" sz="1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entury Gothic" panose="020B0502020202020204"/>
                              <a:ea typeface="+mn-ea"/>
                              <a:cs typeface="+mn-cs"/>
                            </a:rPr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12821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kumimoji="0" lang="en-US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𝑏</m:t>
                                  </m:r>
                                  <m:r>
                                    <a:rPr kumimoji="0" lang="en-US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,</m:t>
                                  </m:r>
                                  <m:r>
                                    <a:rPr kumimoji="0" lang="en-US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𝑑</m:t>
                                  </m:r>
                                  <m:r>
                                    <a:rPr kumimoji="0" lang="en-US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,</m:t>
                                  </m:r>
                                  <m:r>
                                    <a:rPr kumimoji="0" lang="en-US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𝑎</m:t>
                                  </m:r>
                                </m:e>
                              </m:d>
                            </m:oMath>
                          </a14:m>
                          <a:r>
                            <a:rPr kumimoji="0" lang="en-US" sz="1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entury Gothic" panose="020B0502020202020204"/>
                              <a:ea typeface="+mn-ea"/>
                              <a:cs typeface="+mn-cs"/>
                            </a:rPr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kumimoji="0" lang="en-US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𝑐</m:t>
                                  </m:r>
                                  <m:r>
                                    <a:rPr kumimoji="0" lang="en-US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,</m:t>
                                  </m:r>
                                  <m:r>
                                    <a:rPr kumimoji="0" lang="en-US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𝑑</m:t>
                                  </m:r>
                                  <m:r>
                                    <a:rPr kumimoji="0" lang="en-US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,</m:t>
                                  </m:r>
                                  <m:r>
                                    <a:rPr kumimoji="0" lang="en-US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𝑎</m:t>
                                  </m:r>
                                </m:e>
                              </m:d>
                            </m:oMath>
                          </a14:m>
                          <a:r>
                            <a:rPr kumimoji="0" lang="en-US" sz="1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entury Gothic" panose="020B0502020202020204"/>
                              <a:ea typeface="+mn-ea"/>
                              <a:cs typeface="+mn-cs"/>
                            </a:rPr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kumimoji="0" lang="en-US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𝑐</m:t>
                                  </m:r>
                                  <m:r>
                                    <a:rPr kumimoji="0" lang="en-US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,</m:t>
                                  </m:r>
                                  <m:r>
                                    <a:rPr kumimoji="0" lang="en-US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𝑑</m:t>
                                  </m:r>
                                  <m:r>
                                    <a:rPr kumimoji="0" lang="en-US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,</m:t>
                                  </m:r>
                                  <m:r>
                                    <a:rPr kumimoji="0" lang="en-US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𝑏</m:t>
                                  </m:r>
                                </m:e>
                              </m:d>
                            </m:oMath>
                          </a14:m>
                          <a:r>
                            <a:rPr kumimoji="0" lang="en-US" sz="1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entury Gothic" panose="020B0502020202020204"/>
                              <a:ea typeface="+mn-ea"/>
                              <a:cs typeface="+mn-cs"/>
                            </a:rPr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885580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kumimoji="0" lang="en-US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𝑑</m:t>
                                  </m:r>
                                  <m:r>
                                    <a:rPr kumimoji="0" lang="en-US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,</m:t>
                                  </m:r>
                                  <m:r>
                                    <a:rPr kumimoji="0" lang="en-US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𝑎</m:t>
                                  </m:r>
                                  <m:r>
                                    <a:rPr kumimoji="0" lang="en-US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,</m:t>
                                  </m:r>
                                  <m:r>
                                    <a:rPr kumimoji="0" lang="en-US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𝑏</m:t>
                                  </m:r>
                                </m:e>
                              </m:d>
                            </m:oMath>
                          </a14:m>
                          <a:r>
                            <a:rPr kumimoji="0" lang="en-US" sz="1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entury Gothic" panose="020B0502020202020204"/>
                              <a:ea typeface="+mn-ea"/>
                              <a:cs typeface="+mn-cs"/>
                            </a:rPr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kumimoji="0" lang="en-US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𝑑</m:t>
                                  </m:r>
                                  <m:r>
                                    <a:rPr kumimoji="0" lang="en-US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,</m:t>
                                  </m:r>
                                  <m:r>
                                    <a:rPr kumimoji="0" lang="en-US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𝑎</m:t>
                                  </m:r>
                                  <m:r>
                                    <a:rPr kumimoji="0" lang="en-US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,</m:t>
                                  </m:r>
                                  <m:r>
                                    <a:rPr kumimoji="0" lang="en-US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𝑐</m:t>
                                  </m:r>
                                </m:e>
                              </m:d>
                            </m:oMath>
                          </a14:m>
                          <a:r>
                            <a:rPr kumimoji="0" lang="en-US" sz="1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entury Gothic" panose="020B0502020202020204"/>
                              <a:ea typeface="+mn-ea"/>
                              <a:cs typeface="+mn-cs"/>
                            </a:rPr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0614706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kumimoji="0" lang="en-US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𝑑</m:t>
                                  </m:r>
                                  <m:r>
                                    <a:rPr kumimoji="0" lang="en-US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,</m:t>
                                  </m:r>
                                  <m:r>
                                    <a:rPr kumimoji="0" lang="en-US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𝑏</m:t>
                                  </m:r>
                                  <m:r>
                                    <a:rPr kumimoji="0" lang="en-US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,</m:t>
                                  </m:r>
                                  <m:r>
                                    <a:rPr kumimoji="0" lang="en-US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𝑎</m:t>
                                  </m:r>
                                </m:e>
                              </m:d>
                            </m:oMath>
                          </a14:m>
                          <a:r>
                            <a:rPr kumimoji="0" lang="en-US" sz="1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entury Gothic" panose="020B0502020202020204"/>
                              <a:ea typeface="+mn-ea"/>
                              <a:cs typeface="+mn-cs"/>
                            </a:rPr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kumimoji="0" lang="en-US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𝑑</m:t>
                                  </m:r>
                                  <m:r>
                                    <a:rPr kumimoji="0" lang="en-US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,</m:t>
                                  </m:r>
                                  <m:r>
                                    <a:rPr kumimoji="0" lang="en-US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𝑐</m:t>
                                  </m:r>
                                  <m:r>
                                    <a:rPr kumimoji="0" lang="en-US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,</m:t>
                                  </m:r>
                                  <m:r>
                                    <a:rPr kumimoji="0" lang="en-US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𝑎</m:t>
                                  </m:r>
                                </m:e>
                              </m:d>
                            </m:oMath>
                          </a14:m>
                          <a:r>
                            <a:rPr kumimoji="0" lang="en-US" sz="1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entury Gothic" panose="020B0502020202020204"/>
                              <a:ea typeface="+mn-ea"/>
                              <a:cs typeface="+mn-cs"/>
                            </a:rPr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8257687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7A4FEBCD-5842-4CB0-B76E-58FC14867A5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04149371"/>
                  </p:ext>
                </p:extLst>
              </p:nvPr>
            </p:nvGraphicFramePr>
            <p:xfrm>
              <a:off x="8053431" y="1109197"/>
              <a:ext cx="3753500" cy="259588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938375">
                      <a:extLst>
                        <a:ext uri="{9D8B030D-6E8A-4147-A177-3AD203B41FA5}">
                          <a16:colId xmlns:a16="http://schemas.microsoft.com/office/drawing/2014/main" val="3120696914"/>
                        </a:ext>
                      </a:extLst>
                    </a:gridCol>
                    <a:gridCol w="938375">
                      <a:extLst>
                        <a:ext uri="{9D8B030D-6E8A-4147-A177-3AD203B41FA5}">
                          <a16:colId xmlns:a16="http://schemas.microsoft.com/office/drawing/2014/main" val="2822149213"/>
                        </a:ext>
                      </a:extLst>
                    </a:gridCol>
                    <a:gridCol w="938375">
                      <a:extLst>
                        <a:ext uri="{9D8B030D-6E8A-4147-A177-3AD203B41FA5}">
                          <a16:colId xmlns:a16="http://schemas.microsoft.com/office/drawing/2014/main" val="2652024547"/>
                        </a:ext>
                      </a:extLst>
                    </a:gridCol>
                    <a:gridCol w="938375">
                      <a:extLst>
                        <a:ext uri="{9D8B030D-6E8A-4147-A177-3AD203B41FA5}">
                          <a16:colId xmlns:a16="http://schemas.microsoft.com/office/drawing/2014/main" val="217787590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r="-300000" b="-6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000" r="-200000" b="-6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0000" r="-100000" b="-6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00000" b="-6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5418408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t="-100000" r="-300000" b="-5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000" t="-100000" r="-200000" b="-5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0000" t="-100000" r="-100000" b="-5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00000" t="-100000" b="-5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4777340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t="-200000" r="-300000" b="-4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000" t="-200000" r="-200000" b="-4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0000" t="-200000" r="-100000" b="-4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00000" t="-200000" b="-4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9555835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t="-300000" r="-300000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000" t="-300000" r="-200000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0000" t="-300000" r="-100000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00000" t="-300000" b="-3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12821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t="-400000" r="-300000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000" t="-400000" r="-200000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0000" t="-400000" r="-100000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00000" t="-400000" b="-2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885580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t="-500000" r="-300000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000" t="-500000" r="-200000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0000" t="-500000" r="-100000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00000" t="-500000" b="-1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0614706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t="-600000" r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0000" t="-600000" r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0000" t="-600000" r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00000" t="-6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8257687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4">
                <a:extLst>
                  <a:ext uri="{FF2B5EF4-FFF2-40B4-BE49-F238E27FC236}">
                    <a16:creationId xmlns:a16="http://schemas.microsoft.com/office/drawing/2014/main" id="{6AE0F978-D8B4-4DEC-8835-52BF793FEE6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39498858"/>
                  </p:ext>
                </p:extLst>
              </p:nvPr>
            </p:nvGraphicFramePr>
            <p:xfrm>
              <a:off x="8053431" y="4054756"/>
              <a:ext cx="3753500" cy="259588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938375">
                      <a:extLst>
                        <a:ext uri="{9D8B030D-6E8A-4147-A177-3AD203B41FA5}">
                          <a16:colId xmlns:a16="http://schemas.microsoft.com/office/drawing/2014/main" val="3120696914"/>
                        </a:ext>
                      </a:extLst>
                    </a:gridCol>
                    <a:gridCol w="938375">
                      <a:extLst>
                        <a:ext uri="{9D8B030D-6E8A-4147-A177-3AD203B41FA5}">
                          <a16:colId xmlns:a16="http://schemas.microsoft.com/office/drawing/2014/main" val="2822149213"/>
                        </a:ext>
                      </a:extLst>
                    </a:gridCol>
                    <a:gridCol w="938375">
                      <a:extLst>
                        <a:ext uri="{9D8B030D-6E8A-4147-A177-3AD203B41FA5}">
                          <a16:colId xmlns:a16="http://schemas.microsoft.com/office/drawing/2014/main" val="2652024547"/>
                        </a:ext>
                      </a:extLst>
                    </a:gridCol>
                    <a:gridCol w="938375">
                      <a:extLst>
                        <a:ext uri="{9D8B030D-6E8A-4147-A177-3AD203B41FA5}">
                          <a16:colId xmlns:a16="http://schemas.microsoft.com/office/drawing/2014/main" val="217787590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oMath>
                          </a14:m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−</m:t>
                              </m:r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𝑏</m:t>
                              </m:r>
                            </m:oMath>
                          </a14:m>
                          <a:r>
                            <a:rPr kumimoji="0" lang="en-US" sz="1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entury Gothic" panose="020B0502020202020204"/>
                              <a:ea typeface="+mn-ea"/>
                              <a:cs typeface="+mn-cs"/>
                            </a:rPr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−</m:t>
                              </m:r>
                              <m:r>
                                <a:rPr kumimoji="0" lang="en-US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𝑎</m:t>
                              </m:r>
                            </m:oMath>
                          </a14:m>
                          <a:r>
                            <a:rPr kumimoji="0" lang="en-US" sz="1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entury Gothic" panose="020B0502020202020204"/>
                              <a:ea typeface="+mn-ea"/>
                              <a:cs typeface="+mn-cs"/>
                            </a:rPr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8139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</m:d>
                            </m:oMath>
                          </a14:m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</m:d>
                            </m:oMath>
                          </a14:m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 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d>
                                <m:dPr>
                                  <m:begChr m:val="{"/>
                                  <m:endChr m:val="}"/>
                                  <m:ctrlPr>
                                    <a:rPr kumimoji="0" lang="en-US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𝑎</m:t>
                                  </m:r>
                                  <m:r>
                                    <a:rPr kumimoji="0" lang="en-US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,</m:t>
                                  </m:r>
                                  <m:r>
                                    <a:rPr kumimoji="0" lang="en-US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𝑐</m:t>
                                  </m:r>
                                  <m:r>
                                    <a:rPr kumimoji="0" lang="en-US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,</m:t>
                                  </m:r>
                                  <m:r>
                                    <a:rPr kumimoji="0" lang="en-US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𝑑</m:t>
                                  </m:r>
                                </m:e>
                              </m:d>
                            </m:oMath>
                          </a14:m>
                          <a:r>
                            <a:rPr kumimoji="0" lang="en-US" sz="1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entury Gothic" panose="020B0502020202020204"/>
                              <a:ea typeface="+mn-ea"/>
                              <a:cs typeface="+mn-cs"/>
                            </a:rPr>
                            <a:t> 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d>
                                <m:dPr>
                                  <m:begChr m:val="{"/>
                                  <m:endChr m:val="}"/>
                                  <m:ctrlPr>
                                    <a:rPr kumimoji="0" lang="en-US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𝑏</m:t>
                                  </m:r>
                                  <m:r>
                                    <a:rPr kumimoji="0" lang="en-US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,</m:t>
                                  </m:r>
                                  <m:r>
                                    <a:rPr kumimoji="0" lang="en-US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𝑐</m:t>
                                  </m:r>
                                  <m:r>
                                    <a:rPr kumimoji="0" lang="en-US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,</m:t>
                                  </m:r>
                                  <m:r>
                                    <a:rPr kumimoji="0" lang="en-US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𝑑</m:t>
                                  </m:r>
                                </m:e>
                              </m:d>
                            </m:oMath>
                          </a14:m>
                          <a:r>
                            <a:rPr kumimoji="0" lang="en-US" sz="18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entury Gothic" panose="020B0502020202020204"/>
                              <a:ea typeface="+mn-ea"/>
                              <a:cs typeface="+mn-cs"/>
                            </a:rPr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4777340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en-US" b="0" i="1" strike="sngStrike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trike="sngStrike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en-US" b="0" i="1" strike="sngStrike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0" i="1" strike="sngStrike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  <m:r>
                                      <a:rPr lang="en-US" b="0" i="1" strike="sngStrike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0" i="1" strike="sngStrike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trike="sngStrik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kumimoji="0" lang="en-US" sz="1800" b="0" i="1" u="none" strike="sng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sz="1800" b="0" i="1" u="none" strike="sng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𝑎</m:t>
                                  </m:r>
                                  <m:r>
                                    <a:rPr kumimoji="0" lang="en-US" sz="1800" b="0" i="1" u="none" strike="sng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,</m:t>
                                  </m:r>
                                  <m:r>
                                    <a:rPr kumimoji="0" lang="en-US" sz="1800" b="0" i="1" u="none" strike="sng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𝑑</m:t>
                                  </m:r>
                                  <m:r>
                                    <a:rPr kumimoji="0" lang="en-US" sz="1800" b="0" i="1" u="none" strike="sng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,</m:t>
                                  </m:r>
                                  <m:r>
                                    <a:rPr kumimoji="0" lang="en-US" sz="1800" b="0" i="1" u="none" strike="sng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𝑏</m:t>
                                  </m:r>
                                </m:e>
                              </m:d>
                            </m:oMath>
                          </a14:m>
                          <a:r>
                            <a:rPr kumimoji="0" lang="en-US" sz="1800" b="0" i="0" u="none" strike="sng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entury Gothic" panose="020B0502020202020204"/>
                              <a:ea typeface="+mn-ea"/>
                              <a:cs typeface="+mn-cs"/>
                            </a:rPr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kumimoji="0" lang="en-US" sz="1800" b="0" i="1" u="none" strike="sng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sz="1800" b="0" i="1" u="none" strike="sng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𝑎</m:t>
                                  </m:r>
                                  <m:r>
                                    <a:rPr kumimoji="0" lang="en-US" sz="1800" b="0" i="1" u="none" strike="sng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,</m:t>
                                  </m:r>
                                  <m:r>
                                    <a:rPr kumimoji="0" lang="en-US" sz="1800" b="0" i="1" u="none" strike="sng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𝑑</m:t>
                                  </m:r>
                                  <m:r>
                                    <a:rPr kumimoji="0" lang="en-US" sz="1800" b="0" i="1" u="none" strike="sng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,</m:t>
                                  </m:r>
                                  <m:r>
                                    <a:rPr kumimoji="0" lang="en-US" sz="1800" b="0" i="1" u="none" strike="sng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𝑐</m:t>
                                  </m:r>
                                </m:e>
                              </m:d>
                            </m:oMath>
                          </a14:m>
                          <a:r>
                            <a:rPr kumimoji="0" lang="en-US" sz="1800" b="0" i="0" u="none" strike="sng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entury Gothic" panose="020B0502020202020204"/>
                              <a:ea typeface="+mn-ea"/>
                              <a:cs typeface="+mn-cs"/>
                            </a:rPr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kumimoji="0" lang="en-US" sz="1800" b="0" i="1" u="none" strike="sng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sz="1800" b="0" i="1" u="none" strike="sng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𝑏</m:t>
                                  </m:r>
                                  <m:r>
                                    <a:rPr kumimoji="0" lang="en-US" sz="1800" b="0" i="1" u="none" strike="sng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,</m:t>
                                  </m:r>
                                  <m:r>
                                    <a:rPr kumimoji="0" lang="en-US" sz="1800" b="0" i="1" u="none" strike="sng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𝑑</m:t>
                                  </m:r>
                                  <m:r>
                                    <a:rPr kumimoji="0" lang="en-US" sz="1800" b="0" i="1" u="none" strike="sng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,</m:t>
                                  </m:r>
                                  <m:r>
                                    <a:rPr kumimoji="0" lang="en-US" sz="1800" b="0" i="1" u="none" strike="sng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𝑐</m:t>
                                  </m:r>
                                </m:e>
                              </m:d>
                            </m:oMath>
                          </a14:m>
                          <a:r>
                            <a:rPr kumimoji="0" lang="en-US" sz="1800" b="0" i="0" u="none" strike="sng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entury Gothic" panose="020B0502020202020204"/>
                              <a:ea typeface="+mn-ea"/>
                              <a:cs typeface="+mn-cs"/>
                            </a:rPr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555835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en-US" b="0" i="1" strike="sngStrike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trike="sngStrike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en-US" b="0" i="1" strike="sngStrike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0" i="1" strike="sngStrike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en-US" b="0" i="1" strike="sngStrike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0" i="1" strike="sngStrike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trike="sngStrik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kumimoji="0" lang="en-US" sz="1800" b="0" i="1" u="none" strike="sng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sz="1800" b="0" i="1" u="none" strike="sng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𝑏</m:t>
                                  </m:r>
                                  <m:r>
                                    <a:rPr kumimoji="0" lang="en-US" sz="1800" b="0" i="1" u="none" strike="sng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,</m:t>
                                  </m:r>
                                  <m:r>
                                    <a:rPr kumimoji="0" lang="en-US" sz="1800" b="0" i="1" u="none" strike="sng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𝑎</m:t>
                                  </m:r>
                                  <m:r>
                                    <a:rPr kumimoji="0" lang="en-US" sz="1800" b="0" i="1" u="none" strike="sng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,</m:t>
                                  </m:r>
                                  <m:r>
                                    <a:rPr kumimoji="0" lang="en-US" sz="1800" b="0" i="1" u="none" strike="sng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𝑑</m:t>
                                  </m:r>
                                </m:e>
                              </m:d>
                            </m:oMath>
                          </a14:m>
                          <a:r>
                            <a:rPr kumimoji="0" lang="en-US" sz="1800" b="0" i="0" u="none" strike="sng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entury Gothic" panose="020B0502020202020204"/>
                              <a:ea typeface="+mn-ea"/>
                              <a:cs typeface="+mn-cs"/>
                            </a:rPr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kumimoji="0" lang="en-US" sz="1800" b="0" i="1" u="none" strike="sng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sz="1800" b="0" i="1" u="none" strike="sng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𝑐</m:t>
                                  </m:r>
                                  <m:r>
                                    <a:rPr kumimoji="0" lang="en-US" sz="1800" b="0" i="1" u="none" strike="sng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,</m:t>
                                  </m:r>
                                  <m:r>
                                    <a:rPr kumimoji="0" lang="en-US" sz="1800" b="0" i="1" u="none" strike="sng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𝑎</m:t>
                                  </m:r>
                                  <m:r>
                                    <a:rPr kumimoji="0" lang="en-US" sz="1800" b="0" i="1" u="none" strike="sng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,</m:t>
                                  </m:r>
                                  <m:r>
                                    <a:rPr kumimoji="0" lang="en-US" sz="1800" b="0" i="1" u="none" strike="sng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𝑑</m:t>
                                  </m:r>
                                </m:e>
                              </m:d>
                            </m:oMath>
                          </a14:m>
                          <a:r>
                            <a:rPr kumimoji="0" lang="en-US" sz="1800" b="0" i="0" u="none" strike="sng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entury Gothic" panose="020B0502020202020204"/>
                              <a:ea typeface="+mn-ea"/>
                              <a:cs typeface="+mn-cs"/>
                            </a:rPr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kumimoji="0" lang="en-US" sz="1800" b="0" i="1" u="none" strike="sng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sz="1800" b="0" i="1" u="none" strike="sng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𝑐</m:t>
                                  </m:r>
                                  <m:r>
                                    <a:rPr kumimoji="0" lang="en-US" sz="1800" b="0" i="1" u="none" strike="sng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,</m:t>
                                  </m:r>
                                  <m:r>
                                    <a:rPr kumimoji="0" lang="en-US" sz="1800" b="0" i="1" u="none" strike="sng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𝑏</m:t>
                                  </m:r>
                                  <m:r>
                                    <a:rPr kumimoji="0" lang="en-US" sz="1800" b="0" i="1" u="none" strike="sng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,</m:t>
                                  </m:r>
                                  <m:r>
                                    <a:rPr kumimoji="0" lang="en-US" sz="1800" b="0" i="1" u="none" strike="sng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𝑑</m:t>
                                  </m:r>
                                </m:e>
                              </m:d>
                            </m:oMath>
                          </a14:m>
                          <a:r>
                            <a:rPr kumimoji="0" lang="en-US" sz="1800" b="0" i="0" u="none" strike="sng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entury Gothic" panose="020B0502020202020204"/>
                              <a:ea typeface="+mn-ea"/>
                              <a:cs typeface="+mn-cs"/>
                            </a:rPr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12821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en-US" b="0" i="1" strike="sngStrike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trike="sngStrike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en-US" b="0" i="1" strike="sngStrike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0" i="1" strike="sngStrike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  <m:r>
                                      <a:rPr lang="en-US" b="0" i="1" strike="sngStrike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0" i="1" strike="sngStrike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trike="sngStrik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kumimoji="0" lang="en-US" sz="1800" b="0" i="1" u="none" strike="sng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sz="1800" b="0" i="1" u="none" strike="sng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𝑏</m:t>
                                  </m:r>
                                  <m:r>
                                    <a:rPr kumimoji="0" lang="en-US" sz="1800" b="0" i="1" u="none" strike="sng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,</m:t>
                                  </m:r>
                                  <m:r>
                                    <a:rPr kumimoji="0" lang="en-US" sz="1800" b="0" i="1" u="none" strike="sng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𝑑</m:t>
                                  </m:r>
                                  <m:r>
                                    <a:rPr kumimoji="0" lang="en-US" sz="1800" b="0" i="1" u="none" strike="sng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,</m:t>
                                  </m:r>
                                  <m:r>
                                    <a:rPr kumimoji="0" lang="en-US" sz="1800" b="0" i="1" u="none" strike="sng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𝑎</m:t>
                                  </m:r>
                                </m:e>
                              </m:d>
                            </m:oMath>
                          </a14:m>
                          <a:r>
                            <a:rPr kumimoji="0" lang="en-US" sz="1800" b="0" i="0" u="none" strike="sng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entury Gothic" panose="020B0502020202020204"/>
                              <a:ea typeface="+mn-ea"/>
                              <a:cs typeface="+mn-cs"/>
                            </a:rPr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kumimoji="0" lang="en-US" sz="1800" b="0" i="1" u="none" strike="sng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sz="1800" b="0" i="1" u="none" strike="sng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𝑐</m:t>
                                  </m:r>
                                  <m:r>
                                    <a:rPr kumimoji="0" lang="en-US" sz="1800" b="0" i="1" u="none" strike="sng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,</m:t>
                                  </m:r>
                                  <m:r>
                                    <a:rPr kumimoji="0" lang="en-US" sz="1800" b="0" i="1" u="none" strike="sng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𝑑</m:t>
                                  </m:r>
                                  <m:r>
                                    <a:rPr kumimoji="0" lang="en-US" sz="1800" b="0" i="1" u="none" strike="sng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,</m:t>
                                  </m:r>
                                  <m:r>
                                    <a:rPr kumimoji="0" lang="en-US" sz="1800" b="0" i="1" u="none" strike="sng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𝑎</m:t>
                                  </m:r>
                                </m:e>
                              </m:d>
                            </m:oMath>
                          </a14:m>
                          <a:r>
                            <a:rPr kumimoji="0" lang="en-US" sz="1800" b="0" i="0" u="none" strike="sng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entury Gothic" panose="020B0502020202020204"/>
                              <a:ea typeface="+mn-ea"/>
                              <a:cs typeface="+mn-cs"/>
                            </a:rPr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kumimoji="0" lang="en-US" sz="1800" b="0" i="1" u="none" strike="sng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sz="1800" b="0" i="1" u="none" strike="sng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𝑐</m:t>
                                  </m:r>
                                  <m:r>
                                    <a:rPr kumimoji="0" lang="en-US" sz="1800" b="0" i="1" u="none" strike="sng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,</m:t>
                                  </m:r>
                                  <m:r>
                                    <a:rPr kumimoji="0" lang="en-US" sz="1800" b="0" i="1" u="none" strike="sng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𝑑</m:t>
                                  </m:r>
                                  <m:r>
                                    <a:rPr kumimoji="0" lang="en-US" sz="1800" b="0" i="1" u="none" strike="sng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,</m:t>
                                  </m:r>
                                  <m:r>
                                    <a:rPr kumimoji="0" lang="en-US" sz="1800" b="0" i="1" u="none" strike="sng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𝑏</m:t>
                                  </m:r>
                                </m:e>
                              </m:d>
                            </m:oMath>
                          </a14:m>
                          <a:r>
                            <a:rPr kumimoji="0" lang="en-US" sz="1800" b="0" i="0" u="none" strike="sng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entury Gothic" panose="020B0502020202020204"/>
                              <a:ea typeface="+mn-ea"/>
                              <a:cs typeface="+mn-cs"/>
                            </a:rPr>
                            <a:t>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885580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en-US" b="0" i="1" strike="sngStrike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trike="sngStrike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  <m:r>
                                      <a:rPr lang="en-US" b="0" i="1" strike="sngStrike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0" i="1" strike="sngStrike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  <m:r>
                                      <a:rPr lang="en-US" b="0" i="1" strike="sngStrike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0" i="1" strike="sngStrike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trike="sngStrik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kumimoji="0" lang="en-US" sz="1800" b="0" i="1" u="none" strike="sng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sz="1800" b="0" i="1" u="none" strike="sng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𝑑</m:t>
                                  </m:r>
                                  <m:r>
                                    <a:rPr kumimoji="0" lang="en-US" sz="1800" b="0" i="1" u="none" strike="sng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,</m:t>
                                  </m:r>
                                  <m:r>
                                    <a:rPr kumimoji="0" lang="en-US" sz="1800" b="0" i="1" u="none" strike="sng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𝑎</m:t>
                                  </m:r>
                                  <m:r>
                                    <a:rPr kumimoji="0" lang="en-US" sz="1800" b="0" i="1" u="none" strike="sng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,</m:t>
                                  </m:r>
                                  <m:r>
                                    <a:rPr kumimoji="0" lang="en-US" sz="1800" b="0" i="1" u="none" strike="sng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𝑏</m:t>
                                  </m:r>
                                </m:e>
                              </m:d>
                            </m:oMath>
                          </a14:m>
                          <a:r>
                            <a:rPr kumimoji="0" lang="en-US" sz="1800" b="0" i="0" u="none" strike="sng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entury Gothic" panose="020B0502020202020204"/>
                              <a:ea typeface="+mn-ea"/>
                              <a:cs typeface="+mn-cs"/>
                            </a:rPr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kumimoji="0" lang="en-US" sz="1800" b="0" i="1" u="none" strike="sng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sz="1800" b="0" i="1" u="none" strike="sng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𝑑</m:t>
                                  </m:r>
                                  <m:r>
                                    <a:rPr kumimoji="0" lang="en-US" sz="1800" b="0" i="1" u="none" strike="sng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,</m:t>
                                  </m:r>
                                  <m:r>
                                    <a:rPr kumimoji="0" lang="en-US" sz="1800" b="0" i="1" u="none" strike="sng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𝑎</m:t>
                                  </m:r>
                                  <m:r>
                                    <a:rPr kumimoji="0" lang="en-US" sz="1800" b="0" i="1" u="none" strike="sng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,</m:t>
                                  </m:r>
                                  <m:r>
                                    <a:rPr kumimoji="0" lang="en-US" sz="1800" b="0" i="1" u="none" strike="sng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𝑐</m:t>
                                  </m:r>
                                </m:e>
                              </m:d>
                            </m:oMath>
                          </a14:m>
                          <a:r>
                            <a:rPr kumimoji="0" lang="en-US" sz="1800" b="0" i="0" u="none" strike="sng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entury Gothic" panose="020B0502020202020204"/>
                              <a:ea typeface="+mn-ea"/>
                              <a:cs typeface="+mn-cs"/>
                            </a:rPr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en-US" b="0" i="1" strike="sngStrike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trike="sngStrike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en-US" b="0" i="1" strike="sngStrike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0" i="1" strike="sngStrike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en-US" b="0" i="1" strike="sngStrike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0" i="1" strike="sngStrike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trike="sngStrik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0614706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en-US" b="0" i="1" strike="sngStrike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trike="sngStrike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  <m:r>
                                      <a:rPr lang="en-US" b="0" i="1" strike="sngStrike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0" i="1" strike="sngStrike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  <m:r>
                                      <a:rPr lang="en-US" b="0" i="1" strike="sngStrike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0" i="1" strike="sngStrike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trike="sngStrik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kumimoji="0" lang="en-US" sz="1800" b="0" i="1" u="none" strike="sng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sz="1800" b="0" i="1" u="none" strike="sng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𝑑</m:t>
                                  </m:r>
                                  <m:r>
                                    <a:rPr kumimoji="0" lang="en-US" sz="1800" b="0" i="1" u="none" strike="sng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,</m:t>
                                  </m:r>
                                  <m:r>
                                    <a:rPr kumimoji="0" lang="en-US" sz="1800" b="0" i="1" u="none" strike="sng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𝑏</m:t>
                                  </m:r>
                                  <m:r>
                                    <a:rPr kumimoji="0" lang="en-US" sz="1800" b="0" i="1" u="none" strike="sng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,</m:t>
                                  </m:r>
                                  <m:r>
                                    <a:rPr kumimoji="0" lang="en-US" sz="1800" b="0" i="1" u="none" strike="sng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𝑎</m:t>
                                  </m:r>
                                </m:e>
                              </m:d>
                            </m:oMath>
                          </a14:m>
                          <a:r>
                            <a:rPr kumimoji="0" lang="en-US" sz="1800" b="0" i="0" u="none" strike="sng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entury Gothic" panose="020B0502020202020204"/>
                              <a:ea typeface="+mn-ea"/>
                              <a:cs typeface="+mn-cs"/>
                            </a:rPr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kumimoji="0" lang="en-US" sz="1800" b="0" i="1" u="none" strike="sng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sz="1800" b="0" i="1" u="none" strike="sng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𝑑</m:t>
                                  </m:r>
                                  <m:r>
                                    <a:rPr kumimoji="0" lang="en-US" sz="1800" b="0" i="1" u="none" strike="sng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,</m:t>
                                  </m:r>
                                  <m:r>
                                    <a:rPr kumimoji="0" lang="en-US" sz="1800" b="0" i="1" u="none" strike="sng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𝑐</m:t>
                                  </m:r>
                                  <m:r>
                                    <a:rPr kumimoji="0" lang="en-US" sz="1800" b="0" i="1" u="none" strike="sng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,</m:t>
                                  </m:r>
                                  <m:r>
                                    <a:rPr kumimoji="0" lang="en-US" sz="1800" b="0" i="1" u="none" strike="sng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𝑎</m:t>
                                  </m:r>
                                </m:e>
                              </m:d>
                            </m:oMath>
                          </a14:m>
                          <a:r>
                            <a:rPr kumimoji="0" lang="en-US" sz="1800" b="0" i="0" u="none" strike="sng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entury Gothic" panose="020B0502020202020204"/>
                              <a:ea typeface="+mn-ea"/>
                              <a:cs typeface="+mn-cs"/>
                            </a:rPr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en-US" b="0" i="1" strike="sngStrike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trike="sngStrike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en-US" b="0" i="1" strike="sngStrike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0" i="1" strike="sngStrike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  <m:r>
                                      <a:rPr lang="en-US" b="0" i="1" strike="sngStrike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0" i="1" strike="sngStrike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strike="sngStrike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8257687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4">
                <a:extLst>
                  <a:ext uri="{FF2B5EF4-FFF2-40B4-BE49-F238E27FC236}">
                    <a16:creationId xmlns:a16="http://schemas.microsoft.com/office/drawing/2014/main" id="{6AE0F978-D8B4-4DEC-8835-52BF793FEE6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39498858"/>
                  </p:ext>
                </p:extLst>
              </p:nvPr>
            </p:nvGraphicFramePr>
            <p:xfrm>
              <a:off x="8053431" y="4054756"/>
              <a:ext cx="3753500" cy="259588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938375">
                      <a:extLst>
                        <a:ext uri="{9D8B030D-6E8A-4147-A177-3AD203B41FA5}">
                          <a16:colId xmlns:a16="http://schemas.microsoft.com/office/drawing/2014/main" val="3120696914"/>
                        </a:ext>
                      </a:extLst>
                    </a:gridCol>
                    <a:gridCol w="938375">
                      <a:extLst>
                        <a:ext uri="{9D8B030D-6E8A-4147-A177-3AD203B41FA5}">
                          <a16:colId xmlns:a16="http://schemas.microsoft.com/office/drawing/2014/main" val="2822149213"/>
                        </a:ext>
                      </a:extLst>
                    </a:gridCol>
                    <a:gridCol w="938375">
                      <a:extLst>
                        <a:ext uri="{9D8B030D-6E8A-4147-A177-3AD203B41FA5}">
                          <a16:colId xmlns:a16="http://schemas.microsoft.com/office/drawing/2014/main" val="2652024547"/>
                        </a:ext>
                      </a:extLst>
                    </a:gridCol>
                    <a:gridCol w="938375">
                      <a:extLst>
                        <a:ext uri="{9D8B030D-6E8A-4147-A177-3AD203B41FA5}">
                          <a16:colId xmlns:a16="http://schemas.microsoft.com/office/drawing/2014/main" val="217787590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r="-300000" b="-5983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00000" r="-200000" b="-5983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00000" r="-100000" b="-5983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300000" b="-59836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81391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t="-100000" r="-300000" b="-4983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00000" t="-100000" r="-200000" b="-4983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00000" t="-100000" r="-100000" b="-4983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300000" t="-100000" b="-49836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4777340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t="-200000" r="-300000" b="-3983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00000" t="-200000" r="-200000" b="-3983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00000" t="-200000" r="-100000" b="-3983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300000" t="-200000" b="-39836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9555835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t="-305000" r="-300000" b="-3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00000" t="-305000" r="-200000" b="-3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00000" t="-305000" r="-100000" b="-3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300000" t="-305000" b="-305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12821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t="-398361" r="-300000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00000" t="-398361" r="-200000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00000" t="-398361" r="-100000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300000" t="-398361" b="-2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885580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t="-498361" r="-300000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00000" t="-498361" r="-200000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00000" t="-498361" r="-100000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300000" t="-498361" b="-1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0614706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t="-598361" r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00000" t="-598361" r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200000" t="-598361" r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300000" t="-59836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8257687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F54FB8C3-A191-4938-A845-976F6D222F95}"/>
              </a:ext>
            </a:extLst>
          </p:cNvPr>
          <p:cNvSpPr txBox="1"/>
          <p:nvPr/>
        </p:nvSpPr>
        <p:spPr>
          <a:xfrm>
            <a:off x="5563578" y="2407137"/>
            <a:ext cx="16498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(___, ___, ___)</a:t>
            </a:r>
          </a:p>
          <a:p>
            <a:r>
              <a:rPr lang="en-US" dirty="0"/>
              <a:t>   4  *  3  *  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 hidden="1">
                <a:extLst>
                  <a:ext uri="{FF2B5EF4-FFF2-40B4-BE49-F238E27FC236}">
                    <a16:creationId xmlns:a16="http://schemas.microsoft.com/office/drawing/2014/main" id="{228EB65E-2D9D-48C5-8CF5-C4E2EC6C72B1}"/>
                  </a:ext>
                </a:extLst>
              </p:cNvPr>
              <p:cNvSpPr/>
              <p:nvPr/>
            </p:nvSpPr>
            <p:spPr>
              <a:xfrm>
                <a:off x="3244156" y="609600"/>
                <a:ext cx="4496499" cy="419308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dirty="0"/>
                  <a:t>Suppose set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={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For a set of three elements, how many permutations of three elements?</a:t>
                </a:r>
              </a:p>
              <a:p>
                <a:endParaRPr lang="en-US" dirty="0"/>
              </a:p>
              <a:p>
                <a:pPr algn="ctr"/>
                <a:r>
                  <a:rPr lang="en-US" sz="2400" dirty="0"/>
                  <a:t>(</a:t>
                </a:r>
                <a:r>
                  <a:rPr lang="en-US" sz="1600" dirty="0"/>
                  <a:t>___, ___, ___</a:t>
                </a:r>
                <a:r>
                  <a:rPr lang="en-US" sz="2400" dirty="0"/>
                  <a:t>) </a:t>
                </a:r>
              </a:p>
              <a:p>
                <a:pPr algn="ctr"/>
                <a:endParaRPr lang="en-US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∗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∗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=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! =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 hidden="1">
                <a:extLst>
                  <a:ext uri="{FF2B5EF4-FFF2-40B4-BE49-F238E27FC236}">
                    <a16:creationId xmlns:a16="http://schemas.microsoft.com/office/drawing/2014/main" id="{228EB65E-2D9D-48C5-8CF5-C4E2EC6C72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4156" y="609600"/>
                <a:ext cx="4496499" cy="4193082"/>
              </a:xfrm>
              <a:prstGeom prst="rect">
                <a:avLst/>
              </a:prstGeom>
              <a:blipFill>
                <a:blip r:embed="rId5"/>
                <a:stretch>
                  <a:fillRect l="-945" r="-6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 hidden="1">
                <a:extLst>
                  <a:ext uri="{FF2B5EF4-FFF2-40B4-BE49-F238E27FC236}">
                    <a16:creationId xmlns:a16="http://schemas.microsoft.com/office/drawing/2014/main" id="{495F6D64-0AC2-4B76-8305-6A81E6E6E79A}"/>
                  </a:ext>
                </a:extLst>
              </p:cNvPr>
              <p:cNvSpPr/>
              <p:nvPr/>
            </p:nvSpPr>
            <p:spPr>
              <a:xfrm>
                <a:off x="3864941" y="2640216"/>
                <a:ext cx="3875714" cy="2363584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den>
                          </m:f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!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!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! 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  <a:p>
                <a:pPr algn="ctr"/>
                <a:endParaRPr lang="en-US" sz="2400" dirty="0"/>
              </a:p>
              <a:p>
                <a:pPr algn="ctr"/>
                <a:r>
                  <a:rPr lang="en-US" sz="2400" dirty="0"/>
                  <a:t>"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choose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"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Rectangle 9" hidden="1">
                <a:extLst>
                  <a:ext uri="{FF2B5EF4-FFF2-40B4-BE49-F238E27FC236}">
                    <a16:creationId xmlns:a16="http://schemas.microsoft.com/office/drawing/2014/main" id="{495F6D64-0AC2-4B76-8305-6A81E6E6E7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4941" y="2640216"/>
                <a:ext cx="3875714" cy="236358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01001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1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D6CC2-B83A-406F-9103-F9D47C36B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r-Combinations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0C7A1D-1855-468E-BB63-0D1DCF9026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395" y="1181099"/>
            <a:ext cx="11656379" cy="36933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0" dirty="0"/>
              <a:t>Another way of thinking about it: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2C709F7-ED1C-4533-69A1-931DEBA7F203}"/>
              </a:ext>
            </a:extLst>
          </p:cNvPr>
          <p:cNvGrpSpPr/>
          <p:nvPr/>
        </p:nvGrpSpPr>
        <p:grpSpPr>
          <a:xfrm>
            <a:off x="6752339" y="1135572"/>
            <a:ext cx="1550424" cy="1631623"/>
            <a:chOff x="8624682" y="1323909"/>
            <a:chExt cx="1550424" cy="1631623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D7D61E1B-0A42-470E-B497-CEBFA4A00F44}"/>
                </a:ext>
              </a:extLst>
            </p:cNvPr>
            <p:cNvCxnSpPr>
              <a:cxnSpLocks/>
            </p:cNvCxnSpPr>
            <p:nvPr/>
          </p:nvCxnSpPr>
          <p:spPr>
            <a:xfrm>
              <a:off x="9035464" y="1727649"/>
              <a:ext cx="0" cy="1227883"/>
            </a:xfrm>
            <a:prstGeom prst="straightConnector1">
              <a:avLst/>
            </a:prstGeom>
            <a:ln w="762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B20940D-9BF2-42CC-9B05-8B9432AD6B3A}"/>
                </a:ext>
              </a:extLst>
            </p:cNvPr>
            <p:cNvSpPr txBox="1"/>
            <p:nvPr/>
          </p:nvSpPr>
          <p:spPr>
            <a:xfrm>
              <a:off x="8624682" y="1323909"/>
              <a:ext cx="15504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B050"/>
                  </a:solidFill>
                </a:rPr>
                <a:t>Permutation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D8C252E5-EACE-2AE9-AFAD-398C5F149786}"/>
              </a:ext>
            </a:extLst>
          </p:cNvPr>
          <p:cNvGrpSpPr/>
          <p:nvPr/>
        </p:nvGrpSpPr>
        <p:grpSpPr>
          <a:xfrm>
            <a:off x="4761455" y="3880067"/>
            <a:ext cx="5654112" cy="1796834"/>
            <a:chOff x="6712175" y="3673685"/>
            <a:chExt cx="5654112" cy="1796834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031C51F9-D6FC-4FBF-947E-A3E4861FD92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497090" y="3673685"/>
              <a:ext cx="0" cy="1392572"/>
            </a:xfrm>
            <a:prstGeom prst="straightConnector1">
              <a:avLst/>
            </a:prstGeom>
            <a:ln w="7620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FA3E8A5-B744-4878-A7BE-91DC14220B98}"/>
                </a:ext>
              </a:extLst>
            </p:cNvPr>
            <p:cNvSpPr txBox="1"/>
            <p:nvPr/>
          </p:nvSpPr>
          <p:spPr>
            <a:xfrm>
              <a:off x="6712175" y="5101187"/>
              <a:ext cx="5654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00B0F0"/>
                  </a:solidFill>
                </a:rPr>
                <a:t>Divide out the permutation of each combination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12C17D7-481F-4D2B-B4C9-BCE4179A8E90}"/>
                  </a:ext>
                </a:extLst>
              </p:cNvPr>
              <p:cNvSpPr txBox="1"/>
              <p:nvPr/>
            </p:nvSpPr>
            <p:spPr>
              <a:xfrm>
                <a:off x="1950763" y="2539790"/>
                <a:ext cx="5989653" cy="183018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4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d>
                        </m:num>
                        <m:den>
                          <m: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sz="24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d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en-US" sz="24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4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!</m:t>
                              </m:r>
                            </m:num>
                            <m:den>
                              <m:d>
                                <m:dPr>
                                  <m:ctrlPr>
                                    <a:rPr lang="en-US" sz="24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</m:d>
                              <m:r>
                                <a:rPr lang="en-US" sz="24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!</m:t>
                              </m:r>
                            </m:den>
                          </m:f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f>
                            <m:fPr>
                              <m:ctrlPr>
                                <a:rPr lang="en-US" sz="24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sz="24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!</m:t>
                              </m:r>
                            </m:num>
                            <m:den>
                              <m:d>
                                <m:dPr>
                                  <m:ctrlPr>
                                    <a:rPr lang="en-US" sz="24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00B0F0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</m:d>
                              <m:r>
                                <a:rPr lang="en-US" sz="24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!</m:t>
                              </m:r>
                            </m:den>
                          </m:f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= 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!</m:t>
                          </m:r>
                        </m:num>
                        <m:den>
                          <m: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!</m:t>
                          </m:r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4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d>
                          <m:r>
                            <a:rPr lang="en-US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</m:oMath>
                  </m:oMathPara>
                </a14:m>
                <a:endParaRPr lang="en-US" sz="2400" b="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12C17D7-481F-4D2B-B4C9-BCE4179A8E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0763" y="2539790"/>
                <a:ext cx="5989653" cy="183018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448821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D6CC2-B83A-406F-9103-F9D47C36B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D0C7A1D-1855-468E-BB63-0D1DCF9026A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66457" y="1181792"/>
                <a:ext cx="7282718" cy="1735579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 {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Try listing out all  the possible subsets with three elements. How many are there?</a:t>
                </a:r>
              </a:p>
              <a:p>
                <a:pPr marL="0" indent="0">
                  <a:buNone/>
                </a:pPr>
                <a:endParaRPr lang="en-US" b="0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D0C7A1D-1855-468E-BB63-0D1DCF9026A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66457" y="1181792"/>
                <a:ext cx="7282718" cy="1735579"/>
              </a:xfrm>
              <a:blipFill>
                <a:blip r:embed="rId2"/>
                <a:stretch>
                  <a:fillRect l="-6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EFF8C12E-6316-4E33-8D84-23F1F529CE8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97281438"/>
                  </p:ext>
                </p:extLst>
              </p:nvPr>
            </p:nvGraphicFramePr>
            <p:xfrm>
              <a:off x="366457" y="3045823"/>
              <a:ext cx="2967840" cy="222504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989280">
                      <a:extLst>
                        <a:ext uri="{9D8B030D-6E8A-4147-A177-3AD203B41FA5}">
                          <a16:colId xmlns:a16="http://schemas.microsoft.com/office/drawing/2014/main" val="3120696914"/>
                        </a:ext>
                      </a:extLst>
                    </a:gridCol>
                    <a:gridCol w="989280">
                      <a:extLst>
                        <a:ext uri="{9D8B030D-6E8A-4147-A177-3AD203B41FA5}">
                          <a16:colId xmlns:a16="http://schemas.microsoft.com/office/drawing/2014/main" val="2822149213"/>
                        </a:ext>
                      </a:extLst>
                    </a:gridCol>
                    <a:gridCol w="989280">
                      <a:extLst>
                        <a:ext uri="{9D8B030D-6E8A-4147-A177-3AD203B41FA5}">
                          <a16:colId xmlns:a16="http://schemas.microsoft.com/office/drawing/2014/main" val="217787590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{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{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{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4777340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{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{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555835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{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{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12821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{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885580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{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0614706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{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}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8257687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EFF8C12E-6316-4E33-8D84-23F1F529CE8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97281438"/>
                  </p:ext>
                </p:extLst>
              </p:nvPr>
            </p:nvGraphicFramePr>
            <p:xfrm>
              <a:off x="366457" y="3045823"/>
              <a:ext cx="2967840" cy="222504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989280">
                      <a:extLst>
                        <a:ext uri="{9D8B030D-6E8A-4147-A177-3AD203B41FA5}">
                          <a16:colId xmlns:a16="http://schemas.microsoft.com/office/drawing/2014/main" val="3120696914"/>
                        </a:ext>
                      </a:extLst>
                    </a:gridCol>
                    <a:gridCol w="989280">
                      <a:extLst>
                        <a:ext uri="{9D8B030D-6E8A-4147-A177-3AD203B41FA5}">
                          <a16:colId xmlns:a16="http://schemas.microsoft.com/office/drawing/2014/main" val="2822149213"/>
                        </a:ext>
                      </a:extLst>
                    </a:gridCol>
                    <a:gridCol w="989280">
                      <a:extLst>
                        <a:ext uri="{9D8B030D-6E8A-4147-A177-3AD203B41FA5}">
                          <a16:colId xmlns:a16="http://schemas.microsoft.com/office/drawing/2014/main" val="217787590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r="-200617" b="-5180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99387" r="-99387" b="-5180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200617" b="-5180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4777340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t="-100000" r="-200617" b="-4180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99387" t="-100000" r="-99387" b="-4180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9555835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t="-200000" r="-200617" b="-3180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99387" t="-200000" r="-99387" b="-3180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128214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t="-300000" r="-200617" b="-2180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8855803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t="-400000" r="-200617" b="-1180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0614706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t="-500000" r="-200617" b="-180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8257687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4D27456-02D3-4F36-892A-B923B28EC06D}"/>
                  </a:ext>
                </a:extLst>
              </p:cNvPr>
              <p:cNvSpPr txBox="1"/>
              <p:nvPr/>
            </p:nvSpPr>
            <p:spPr>
              <a:xfrm>
                <a:off x="4318388" y="3802597"/>
                <a:ext cx="3443122" cy="11781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en-US" b="0" dirty="0"/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en-US" b="0" dirty="0"/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𝐶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5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5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!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!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!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120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12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10</m:t>
                    </m:r>
                  </m:oMath>
                </a14:m>
                <a:r>
                  <a:rPr lang="en-US" sz="2400" dirty="0"/>
                  <a:t>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4D27456-02D3-4F36-892A-B923B28EC0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8388" y="3802597"/>
                <a:ext cx="3443122" cy="11781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B0B1F00-025E-4862-A162-52ED16EE8732}"/>
                  </a:ext>
                </a:extLst>
              </p:cNvPr>
              <p:cNvSpPr/>
              <p:nvPr/>
            </p:nvSpPr>
            <p:spPr>
              <a:xfrm>
                <a:off x="8273143" y="0"/>
                <a:ext cx="3918857" cy="218585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den>
                          </m:f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!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!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! 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  <a:p>
                <a:pPr algn="ctr"/>
                <a:endParaRPr lang="en-US" sz="2400" dirty="0"/>
              </a:p>
              <a:p>
                <a:pPr algn="ctr"/>
                <a:r>
                  <a:rPr lang="en-US" sz="2400" dirty="0"/>
                  <a:t>"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choose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"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B0B1F00-025E-4862-A162-52ED16EE87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3143" y="0"/>
                <a:ext cx="3918857" cy="218585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F40AF7D6-D944-DBD7-4218-C5295EEBE530}"/>
              </a:ext>
            </a:extLst>
          </p:cNvPr>
          <p:cNvSpPr txBox="1"/>
          <p:nvPr/>
        </p:nvSpPr>
        <p:spPr>
          <a:xfrm>
            <a:off x="4318388" y="3043646"/>
            <a:ext cx="1544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There are 10</a:t>
            </a:r>
          </a:p>
        </p:txBody>
      </p:sp>
    </p:spTree>
    <p:extLst>
      <p:ext uri="{BB962C8B-B14F-4D97-AF65-F5344CB8AC3E}">
        <p14:creationId xmlns:p14="http://schemas.microsoft.com/office/powerpoint/2010/main" val="3198687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773340-E1A5-2D33-4D57-2A858604D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Homework Review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FF18DB-52D2-0FDF-7A43-A1B55D0AA3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Take a few moments to share your solutions to Homework 10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79322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stronaut holding an object">
            <a:extLst>
              <a:ext uri="{FF2B5EF4-FFF2-40B4-BE49-F238E27FC236}">
                <a16:creationId xmlns:a16="http://schemas.microsoft.com/office/drawing/2014/main" id="{0A0BA010-82E3-4232-9E6E-295A9229B86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E85036-4B2F-4BAB-9425-24303C06BA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130" y="396240"/>
            <a:ext cx="7506093" cy="3400697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 group of 30 people have been trained as astronauts for the first mission to Mars. How many ways are there to select a crew of 6 people (assuming all 30 people are interchangeable)?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This is the same thing as the number of subsets of 6 elements from a set of 30 elements. Since order does not matter, we use Combinations.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A5EF65-209D-4E88-A3D0-890A22B95850}"/>
              </a:ext>
            </a:extLst>
          </p:cNvPr>
          <p:cNvSpPr txBox="1"/>
          <p:nvPr/>
        </p:nvSpPr>
        <p:spPr>
          <a:xfrm>
            <a:off x="0" y="6620361"/>
            <a:ext cx="516840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Rosen, Kenneth. </a:t>
            </a:r>
            <a:r>
              <a:rPr lang="en-US" sz="900" i="1" dirty="0"/>
              <a:t>Discrete Mathematics and Its Applications, 7th Edition</a:t>
            </a:r>
            <a:r>
              <a:rPr lang="en-US" sz="900" dirty="0"/>
              <a:t>. McGraw-Hill, 2012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CDEB29E-4C5C-408B-8DDB-A13AF60F620E}"/>
                  </a:ext>
                </a:extLst>
              </p:cNvPr>
              <p:cNvSpPr txBox="1"/>
              <p:nvPr/>
            </p:nvSpPr>
            <p:spPr>
              <a:xfrm>
                <a:off x="1080559" y="4210618"/>
                <a:ext cx="612154" cy="5666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CDEB29E-4C5C-408B-8DDB-A13AF60F62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0559" y="4210618"/>
                <a:ext cx="612154" cy="56669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C174CD2B-1E62-0C54-E99E-FFAD0E64E7D6}"/>
              </a:ext>
            </a:extLst>
          </p:cNvPr>
          <p:cNvSpPr txBox="1"/>
          <p:nvPr/>
        </p:nvSpPr>
        <p:spPr>
          <a:xfrm>
            <a:off x="11155680" y="6366445"/>
            <a:ext cx="955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Python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24AE3AC-016B-D3FB-2803-289DE4472ECB}"/>
                  </a:ext>
                </a:extLst>
              </p:cNvPr>
              <p:cNvSpPr txBox="1"/>
              <p:nvPr/>
            </p:nvSpPr>
            <p:spPr>
              <a:xfrm>
                <a:off x="3055608" y="4136624"/>
                <a:ext cx="6654449" cy="7146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30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!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!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24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29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28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27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26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25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593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775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24AE3AC-016B-D3FB-2803-289DE4472E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5608" y="4136624"/>
                <a:ext cx="6654449" cy="71468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431C71E-FE83-651F-E108-E1C7A0B834C2}"/>
                  </a:ext>
                </a:extLst>
              </p:cNvPr>
              <p:cNvSpPr/>
              <p:nvPr/>
            </p:nvSpPr>
            <p:spPr>
              <a:xfrm>
                <a:off x="9098280" y="0"/>
                <a:ext cx="3093720" cy="1584249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den>
                          </m:f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!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!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! 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431C71E-FE83-651F-E108-E1C7A0B834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98280" y="0"/>
                <a:ext cx="3093720" cy="158424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49179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hqprint">
            <a:alphaModFix amt="35000"/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D406F-7D10-490C-8B80-8FBEAFB12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Jury Duty Time!</a:t>
            </a:r>
          </a:p>
        </p:txBody>
      </p:sp>
      <p:sp>
        <p:nvSpPr>
          <p:cNvPr id="864" name="Imagine it is determined that the ideal jury consists of 5 men and 7 women. There are 18 men and 16 women in the jury pool.…"/>
          <p:cNvSpPr txBox="1">
            <a:spLocks noGrp="1"/>
          </p:cNvSpPr>
          <p:nvPr>
            <p:ph idx="1"/>
          </p:nvPr>
        </p:nvSpPr>
        <p:spPr>
          <a:xfrm>
            <a:off x="259395" y="1181099"/>
            <a:ext cx="8065999" cy="5083176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 defTabSz="242342">
              <a:buNone/>
              <a:defRPr sz="3539"/>
            </a:pPr>
            <a:r>
              <a:rPr lang="en-US" sz="2400" dirty="0"/>
              <a:t>Imagine it is determined that the ideal jury consists of 5 men and 7 women. There are 18 men and 16 women in the jury pool.</a:t>
            </a:r>
          </a:p>
          <a:p>
            <a:pPr marL="0" indent="0" defTabSz="242342">
              <a:buNone/>
              <a:defRPr sz="3539"/>
            </a:pPr>
            <a:endParaRPr lang="en-US" sz="2400" dirty="0"/>
          </a:p>
          <a:p>
            <a:pPr marL="0" indent="0" defTabSz="242342">
              <a:buNone/>
              <a:defRPr sz="3539"/>
            </a:pPr>
            <a:r>
              <a:rPr lang="en-US" sz="2400" dirty="0"/>
              <a:t>How many possible juries are there? </a:t>
            </a:r>
          </a:p>
          <a:p>
            <a:pPr defTabSz="242342">
              <a:defRPr sz="3539"/>
            </a:pPr>
            <a:endParaRPr sz="2400" dirty="0"/>
          </a:p>
        </p:txBody>
      </p:sp>
      <p:sp>
        <p:nvSpPr>
          <p:cNvPr id="866" name="98,017,920"/>
          <p:cNvSpPr txBox="1"/>
          <p:nvPr/>
        </p:nvSpPr>
        <p:spPr>
          <a:xfrm>
            <a:off x="6705600" y="4282707"/>
            <a:ext cx="1861087" cy="5030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/>
          <a:p>
            <a:r>
              <a:rPr sz="2800" dirty="0"/>
              <a:t>98</a:t>
            </a:r>
            <a:r>
              <a:rPr lang="en-US" sz="2800" dirty="0"/>
              <a:t>,</a:t>
            </a:r>
            <a:r>
              <a:rPr sz="2800" dirty="0"/>
              <a:t>017</a:t>
            </a:r>
            <a:r>
              <a:rPr lang="en-US" sz="2800" dirty="0"/>
              <a:t>,</a:t>
            </a:r>
            <a:r>
              <a:rPr sz="2800" dirty="0"/>
              <a:t>92</a:t>
            </a:r>
            <a:r>
              <a:rPr lang="en-US" sz="2800" dirty="0"/>
              <a:t>0</a:t>
            </a:r>
            <a:endParaRPr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67" name="Equation"/>
              <p:cNvSpPr txBox="1"/>
              <p:nvPr/>
            </p:nvSpPr>
            <p:spPr>
              <a:xfrm>
                <a:off x="645130" y="4144882"/>
                <a:ext cx="1581587" cy="775725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642915" latinLnBrk="1">
                  <a:defRPr sz="1800"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ar-AE" sz="2953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ar-AE" sz="2953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ar-AE" sz="2953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num>
                            <m:den>
                              <m:r>
                                <a:rPr lang="ar-AE" sz="2953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den>
                          </m:f>
                        </m:e>
                      </m:d>
                      <m:d>
                        <m:dPr>
                          <m:ctrlPr>
                            <a:rPr lang="ar-AE" sz="2953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ar-AE" sz="2953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ar-AE" sz="2953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num>
                            <m:den>
                              <m:r>
                                <a:rPr lang="ar-AE" sz="2953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ar-AE" sz="2953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67" name="Equation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130" y="4144882"/>
                <a:ext cx="1581587" cy="77572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Equation">
                <a:extLst>
                  <a:ext uri="{FF2B5EF4-FFF2-40B4-BE49-F238E27FC236}">
                    <a16:creationId xmlns:a16="http://schemas.microsoft.com/office/drawing/2014/main" id="{5CE64DBA-4305-4F86-8017-C0E7380F5579}"/>
                  </a:ext>
                </a:extLst>
              </p:cNvPr>
              <p:cNvSpPr txBox="1"/>
              <p:nvPr/>
            </p:nvSpPr>
            <p:spPr>
              <a:xfrm>
                <a:off x="3256251" y="4144882"/>
                <a:ext cx="1600230" cy="829843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square" lIns="0" tIns="0" rIns="0" bIns="0">
                <a:spAutoFit/>
              </a:bodyPr>
              <a:lstStyle/>
              <a:p>
                <a:pPr defTabSz="642915" latinLnBrk="1">
                  <a:defRPr sz="1800">
                    <a:solidFill>
                      <a:srgbClr val="000000"/>
                    </a:solidFill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ar-AE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ar-AE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ar-AE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18</m:t>
                              </m:r>
                            </m:num>
                            <m:den>
                              <m:r>
                                <a:rPr lang="ar-AE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den>
                          </m:f>
                        </m:e>
                      </m:d>
                      <m:d>
                        <m:dPr>
                          <m:ctrlPr>
                            <a:rPr lang="ar-AE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ar-AE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ar-AE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16</m:t>
                              </m:r>
                            </m:num>
                            <m:den>
                              <m:r>
                                <a:rPr lang="ar-AE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ar-AE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Equation">
                <a:extLst>
                  <a:ext uri="{FF2B5EF4-FFF2-40B4-BE49-F238E27FC236}">
                    <a16:creationId xmlns:a16="http://schemas.microsoft.com/office/drawing/2014/main" id="{5CE64DBA-4305-4F86-8017-C0E7380F55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6251" y="4144882"/>
                <a:ext cx="1600230" cy="8298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ECFD3C9-C8FB-4E22-9520-6AB78CF392CA}"/>
                  </a:ext>
                </a:extLst>
              </p:cNvPr>
              <p:cNvSpPr txBox="1"/>
              <p:nvPr/>
            </p:nvSpPr>
            <p:spPr>
              <a:xfrm>
                <a:off x="477795" y="5584477"/>
                <a:ext cx="4112023" cy="6183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18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!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!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13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18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17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16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15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14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8568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ECFD3C9-C8FB-4E22-9520-6AB78CF392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795" y="5584477"/>
                <a:ext cx="4112023" cy="61837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3B1A56D-3905-4893-A73C-E26449450E1D}"/>
                  </a:ext>
                </a:extLst>
              </p:cNvPr>
              <p:cNvSpPr txBox="1"/>
              <p:nvPr/>
            </p:nvSpPr>
            <p:spPr>
              <a:xfrm>
                <a:off x="5047018" y="5605661"/>
                <a:ext cx="5054589" cy="6183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16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!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!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9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!</m:t>
                          </m:r>
                        </m:den>
                      </m:f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16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15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14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13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11440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3B1A56D-3905-4893-A73C-E26449450E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7018" y="5605661"/>
                <a:ext cx="5054589" cy="61837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F806A6B-48A1-6650-3CED-01C2B8DF9200}"/>
                  </a:ext>
                </a:extLst>
              </p:cNvPr>
              <p:cNvSpPr/>
              <p:nvPr/>
            </p:nvSpPr>
            <p:spPr>
              <a:xfrm>
                <a:off x="9361714" y="0"/>
                <a:ext cx="2830286" cy="1384663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ar-AE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noBar"/>
                              <m:ctrlPr>
                                <a:rPr lang="ar-AE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ar-AE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ar-AE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den>
                          </m:f>
                        </m:e>
                      </m:d>
                      <m:r>
                        <a:rPr lang="ar-AE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ar-AE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ar-AE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ar-AE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!</m:t>
                          </m:r>
                        </m:num>
                        <m:den>
                          <m:r>
                            <a:rPr lang="ar-AE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ar-AE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!(</m:t>
                          </m:r>
                          <m:r>
                            <a:rPr lang="ar-AE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ar-AE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ar-AE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ar-AE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)!</m:t>
                          </m:r>
                        </m:den>
                      </m:f>
                    </m:oMath>
                  </m:oMathPara>
                </a14:m>
                <a:endParaRPr lang="ar-AE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F806A6B-48A1-6650-3CED-01C2B8DF920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1714" y="0"/>
                <a:ext cx="2830286" cy="138466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500" fill="hold"/>
                                        <p:tgtEl>
                                          <p:spTgt spid="8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500" fill="hold"/>
                                        <p:tgtEl>
                                          <p:spTgt spid="8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6" grpId="0" animBg="1" advAuto="0"/>
      <p:bldP spid="867" grpId="0" animBg="1" advAuto="0"/>
      <p:bldP spid="9" grpId="0" animBg="1" advAuto="0"/>
      <p:bldP spid="3" grpId="0"/>
      <p:bldP spid="1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FE0DC7-C152-5893-25AB-AAF54731D0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E3EF7F-31E0-144A-D83C-D928DC09CA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Additional Exercises:</a:t>
            </a:r>
          </a:p>
          <a:p>
            <a:pPr marL="0" indent="0">
              <a:buNone/>
            </a:pPr>
            <a:r>
              <a:rPr lang="en-US" dirty="0"/>
              <a:t>10.3.1</a:t>
            </a:r>
            <a:endParaRPr lang="en-US" b="1" dirty="0"/>
          </a:p>
          <a:p>
            <a:pPr marL="0" indent="0">
              <a:buNone/>
            </a:pPr>
            <a:r>
              <a:rPr lang="en-US" dirty="0"/>
              <a:t>10.3.2</a:t>
            </a:r>
          </a:p>
          <a:p>
            <a:pPr marL="0" indent="0">
              <a:buNone/>
            </a:pPr>
            <a:r>
              <a:rPr lang="en-US" dirty="0"/>
              <a:t>10.3.3</a:t>
            </a:r>
          </a:p>
          <a:p>
            <a:pPr marL="0" indent="0">
              <a:buNone/>
            </a:pPr>
            <a:r>
              <a:rPr lang="en-US" b="1" dirty="0"/>
              <a:t>10.3.4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10.4.2</a:t>
            </a:r>
          </a:p>
          <a:p>
            <a:pPr marL="0" indent="0">
              <a:buNone/>
            </a:pPr>
            <a:r>
              <a:rPr lang="en-US" b="1" dirty="0"/>
              <a:t>10.4.3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10.5.1</a:t>
            </a:r>
          </a:p>
          <a:p>
            <a:pPr marL="0" indent="0">
              <a:buNone/>
            </a:pPr>
            <a:r>
              <a:rPr lang="en-US" dirty="0"/>
              <a:t>10.5.2</a:t>
            </a:r>
          </a:p>
          <a:p>
            <a:pPr marL="0" indent="0">
              <a:buNone/>
            </a:pPr>
            <a:r>
              <a:rPr lang="en-US" b="1" dirty="0"/>
              <a:t>10.5.3</a:t>
            </a:r>
          </a:p>
        </p:txBody>
      </p:sp>
    </p:spTree>
    <p:extLst>
      <p:ext uri="{BB962C8B-B14F-4D97-AF65-F5344CB8AC3E}">
        <p14:creationId xmlns:p14="http://schemas.microsoft.com/office/powerpoint/2010/main" val="40891442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45686F-1573-4D12-94A7-6BFEB29A6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Dealing with large factorials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2DE6C61-E36A-2935-2A27-81766EA27212}"/>
                  </a:ext>
                </a:extLst>
              </p:cNvPr>
              <p:cNvSpPr txBox="1"/>
              <p:nvPr/>
            </p:nvSpPr>
            <p:spPr>
              <a:xfrm>
                <a:off x="531223" y="1854925"/>
                <a:ext cx="1010194" cy="9017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33!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30!3!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2DE6C61-E36A-2935-2A27-81766EA272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223" y="1854925"/>
                <a:ext cx="1010194" cy="90178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25855C8-8D65-8307-2445-64605601BA42}"/>
                  </a:ext>
                </a:extLst>
              </p:cNvPr>
              <p:cNvSpPr txBox="1"/>
              <p:nvPr/>
            </p:nvSpPr>
            <p:spPr>
              <a:xfrm>
                <a:off x="1541417" y="1854925"/>
                <a:ext cx="3499356" cy="9017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33∗32∗31 ∗30!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30!∗3!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25855C8-8D65-8307-2445-64605601BA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1417" y="1854925"/>
                <a:ext cx="3499356" cy="90178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F42AEDE-E756-E4B5-6253-5FC2FCA52398}"/>
                  </a:ext>
                </a:extLst>
              </p:cNvPr>
              <p:cNvSpPr txBox="1"/>
              <p:nvPr/>
            </p:nvSpPr>
            <p:spPr>
              <a:xfrm>
                <a:off x="4894217" y="1854925"/>
                <a:ext cx="2588016" cy="9017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33∗32∗31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3∗2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F42AEDE-E756-E4B5-6253-5FC2FCA523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4217" y="1854925"/>
                <a:ext cx="2588016" cy="90178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1DD3C97-8266-E5AD-EE62-DEADAE55A1EC}"/>
                  </a:ext>
                </a:extLst>
              </p:cNvPr>
              <p:cNvSpPr txBox="1"/>
              <p:nvPr/>
            </p:nvSpPr>
            <p:spPr>
              <a:xfrm>
                <a:off x="7426346" y="2044207"/>
                <a:ext cx="377180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11∗16∗31=5456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1DD3C97-8266-E5AD-EE62-DEADAE55A1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6346" y="2044207"/>
                <a:ext cx="3771802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849F0210-19CE-36B8-C163-A07120816C9E}"/>
              </a:ext>
            </a:extLst>
          </p:cNvPr>
          <p:cNvSpPr txBox="1"/>
          <p:nvPr/>
        </p:nvSpPr>
        <p:spPr>
          <a:xfrm>
            <a:off x="531223" y="3839681"/>
            <a:ext cx="25971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Much simpler!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EC04EF2-6D7B-9663-C080-1C71B9A1A064}"/>
              </a:ext>
            </a:extLst>
          </p:cNvPr>
          <p:cNvCxnSpPr/>
          <p:nvPr/>
        </p:nvCxnSpPr>
        <p:spPr>
          <a:xfrm flipV="1">
            <a:off x="4385569" y="1905812"/>
            <a:ext cx="499770" cy="35561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AB78CFA-C337-D625-E495-0EBCA8AF3899}"/>
              </a:ext>
            </a:extLst>
          </p:cNvPr>
          <p:cNvCxnSpPr/>
          <p:nvPr/>
        </p:nvCxnSpPr>
        <p:spPr>
          <a:xfrm flipV="1">
            <a:off x="2933807" y="2430508"/>
            <a:ext cx="499770" cy="35561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42C0DDF-BCE6-DDCB-A295-09D7B2154477}"/>
              </a:ext>
            </a:extLst>
          </p:cNvPr>
          <p:cNvCxnSpPr/>
          <p:nvPr/>
        </p:nvCxnSpPr>
        <p:spPr>
          <a:xfrm flipV="1">
            <a:off x="5476412" y="1921189"/>
            <a:ext cx="499770" cy="35561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13E88F9-1648-3AB1-A1A5-F1C4BD3FDFA9}"/>
              </a:ext>
            </a:extLst>
          </p:cNvPr>
          <p:cNvCxnSpPr/>
          <p:nvPr/>
        </p:nvCxnSpPr>
        <p:spPr>
          <a:xfrm flipV="1">
            <a:off x="5846115" y="2430508"/>
            <a:ext cx="499770" cy="35561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3F9C7CD-358B-B9D4-7CEF-7BD1C2009512}"/>
              </a:ext>
            </a:extLst>
          </p:cNvPr>
          <p:cNvCxnSpPr/>
          <p:nvPr/>
        </p:nvCxnSpPr>
        <p:spPr>
          <a:xfrm flipV="1">
            <a:off x="6121234" y="1921188"/>
            <a:ext cx="499770" cy="35561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B327066-EE0D-A771-9D61-61A74E469130}"/>
              </a:ext>
            </a:extLst>
          </p:cNvPr>
          <p:cNvCxnSpPr/>
          <p:nvPr/>
        </p:nvCxnSpPr>
        <p:spPr>
          <a:xfrm flipV="1">
            <a:off x="6414289" y="2415801"/>
            <a:ext cx="499770" cy="35561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66D5FF5-BB79-0CB2-904C-7567FE13A9A2}"/>
                  </a:ext>
                </a:extLst>
              </p:cNvPr>
              <p:cNvSpPr txBox="1"/>
              <p:nvPr/>
            </p:nvSpPr>
            <p:spPr>
              <a:xfrm>
                <a:off x="5356134" y="1475792"/>
                <a:ext cx="68159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11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66D5FF5-BB79-0CB2-904C-7567FE13A9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6134" y="1475792"/>
                <a:ext cx="681597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8A83048-DFCE-0A1E-A731-3DAABA849915}"/>
                  </a:ext>
                </a:extLst>
              </p:cNvPr>
              <p:cNvSpPr txBox="1"/>
              <p:nvPr/>
            </p:nvSpPr>
            <p:spPr>
              <a:xfrm>
                <a:off x="6070767" y="1460869"/>
                <a:ext cx="68159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16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8A83048-DFCE-0A1E-A731-3DAABA8499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0767" y="1460869"/>
                <a:ext cx="681597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73942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8" grpId="0"/>
      <p:bldP spid="9" grpId="0"/>
      <p:bldP spid="10" grpId="0"/>
      <p:bldP spid="18" grpId="0"/>
      <p:bldP spid="1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B810BD-A47E-4876-9AFC-99D9AF3BC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how to count...again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D7A020-07EA-493B-9968-F1582130D3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Combinatorics – The study of the arrangement of objects</a:t>
            </a:r>
          </a:p>
          <a:p>
            <a:r>
              <a:rPr lang="en-US" dirty="0"/>
              <a:t>Enumeration – Counting of objects with certain properties</a:t>
            </a:r>
          </a:p>
          <a:p>
            <a:r>
              <a:rPr lang="en-US" dirty="0"/>
              <a:t>First came up in the study of gambling in the 1600s</a:t>
            </a:r>
          </a:p>
          <a:p>
            <a:r>
              <a:rPr lang="en-US" dirty="0"/>
              <a:t>Counting objects can be used to solve many problems:</a:t>
            </a:r>
          </a:p>
          <a:p>
            <a:pPr lvl="1"/>
            <a:r>
              <a:rPr lang="en-US" dirty="0"/>
              <a:t>How complex is this algorithm? </a:t>
            </a:r>
          </a:p>
          <a:p>
            <a:pPr lvl="1"/>
            <a:r>
              <a:rPr lang="en-US" dirty="0"/>
              <a:t>How many telephone numbers needed for a given population?</a:t>
            </a:r>
          </a:p>
          <a:p>
            <a:pPr lvl="1"/>
            <a:r>
              <a:rPr lang="en-US" dirty="0"/>
              <a:t>How many IP addresses do we need for a given region?</a:t>
            </a:r>
          </a:p>
          <a:p>
            <a:pPr lvl="1"/>
            <a:r>
              <a:rPr lang="en-US" dirty="0"/>
              <a:t>How complex does a password need to be?</a:t>
            </a:r>
          </a:p>
          <a:p>
            <a:pPr lvl="1"/>
            <a:r>
              <a:rPr lang="en-US" dirty="0"/>
              <a:t>DNA sequencing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BBE675-3BF0-4B14-A1D9-541AFBDE5E56}"/>
              </a:ext>
            </a:extLst>
          </p:cNvPr>
          <p:cNvSpPr txBox="1"/>
          <p:nvPr/>
        </p:nvSpPr>
        <p:spPr>
          <a:xfrm>
            <a:off x="0" y="6620361"/>
            <a:ext cx="516840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Rosen, Kenneth. </a:t>
            </a:r>
            <a:r>
              <a:rPr lang="en-US" sz="900" i="1" dirty="0"/>
              <a:t>Discrete Mathematics and Its Applications, 7th Edition</a:t>
            </a:r>
            <a:r>
              <a:rPr lang="en-US" sz="900" dirty="0"/>
              <a:t>. McGraw-Hill, 2012</a:t>
            </a:r>
          </a:p>
        </p:txBody>
      </p:sp>
      <p:pic>
        <p:nvPicPr>
          <p:cNvPr id="1026" name="Picture 2" descr="Telephone Numbers Images, Stock Photos &amp;amp; Vectors | Shutterstock">
            <a:extLst>
              <a:ext uri="{FF2B5EF4-FFF2-40B4-BE49-F238E27FC236}">
                <a16:creationId xmlns:a16="http://schemas.microsoft.com/office/drawing/2014/main" id="{D0A7C5A7-9067-472E-9DA3-EFD4BB257B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476770" y="2411257"/>
            <a:ext cx="2070100" cy="1114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P Address - Network Encyclopedia">
            <a:extLst>
              <a:ext uri="{FF2B5EF4-FFF2-40B4-BE49-F238E27FC236}">
                <a16:creationId xmlns:a16="http://schemas.microsoft.com/office/drawing/2014/main" id="{41D78A48-91B3-4080-A4E4-A527983E44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63890" y="4422206"/>
            <a:ext cx="2857500" cy="17145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30" name="Picture 6" descr="Sanger Sequencing Steps &amp;amp; Method">
            <a:extLst>
              <a:ext uri="{FF2B5EF4-FFF2-40B4-BE49-F238E27FC236}">
                <a16:creationId xmlns:a16="http://schemas.microsoft.com/office/drawing/2014/main" id="{86A9C5E0-41B8-4E8B-A7C8-4DBD8D75CD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02480" y="5162960"/>
            <a:ext cx="1788160" cy="131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0036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80BFFA-A0E5-AB0F-655F-BAE404AAC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126DAE-6D9B-CE7E-7565-40A8F10F00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Play with the problem.</a:t>
            </a:r>
          </a:p>
          <a:p>
            <a:r>
              <a:rPr lang="en-US" dirty="0"/>
              <a:t>Try a different approach.</a:t>
            </a:r>
          </a:p>
          <a:p>
            <a:r>
              <a:rPr lang="en-US" dirty="0"/>
              <a:t>There is usually more than one way to arrive at the same solution.</a:t>
            </a:r>
          </a:p>
          <a:p>
            <a:r>
              <a:rPr lang="en-US" dirty="0"/>
              <a:t>Do as many problems as you can. Try all the additional exercises. </a:t>
            </a:r>
          </a:p>
        </p:txBody>
      </p:sp>
    </p:spTree>
    <p:extLst>
      <p:ext uri="{BB962C8B-B14F-4D97-AF65-F5344CB8AC3E}">
        <p14:creationId xmlns:p14="http://schemas.microsoft.com/office/powerpoint/2010/main" val="40385250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24F193-ECB3-42BC-84F4-749AEF29F2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basic counting principles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CCA5DA-D3A8-4767-A229-21D8CEC2BD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Product Rule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Sum Rule</a:t>
            </a:r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833363-67D4-4D1B-8600-9E4EC00E529A}"/>
              </a:ext>
            </a:extLst>
          </p:cNvPr>
          <p:cNvSpPr txBox="1"/>
          <p:nvPr/>
        </p:nvSpPr>
        <p:spPr>
          <a:xfrm>
            <a:off x="0" y="6620361"/>
            <a:ext cx="516840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Rosen, Kenneth. </a:t>
            </a:r>
            <a:r>
              <a:rPr lang="en-US" sz="900" i="1" dirty="0"/>
              <a:t>Discrete Mathematics and Its Applications, 7th Edition</a:t>
            </a:r>
            <a:r>
              <a:rPr lang="en-US" sz="900" dirty="0"/>
              <a:t>. McGraw-Hill, 2012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3B42C23-8DBE-4336-B2F2-C91359757FE0}"/>
              </a:ext>
            </a:extLst>
          </p:cNvPr>
          <p:cNvSpPr txBox="1">
            <a:spLocks/>
          </p:cNvSpPr>
          <p:nvPr/>
        </p:nvSpPr>
        <p:spPr>
          <a:xfrm>
            <a:off x="1255712" y="1730944"/>
            <a:ext cx="8946541" cy="46698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457200" lvl="1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86863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24F193-ECB3-42BC-84F4-749AEF29F2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Product Rule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3CCA5DA-D3A8-4767-A229-21D8CEC2BD7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59395" y="1181099"/>
                <a:ext cx="11656379" cy="3804253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Product Rule – </a:t>
                </a:r>
                <a:r>
                  <a:rPr lang="en-US" b="1" dirty="0"/>
                  <a:t>both-and</a:t>
                </a:r>
                <a:endParaRPr lang="en-US" dirty="0"/>
              </a:p>
              <a:p>
                <a:pPr lvl="1"/>
                <a:r>
                  <a:rPr lang="en-US" dirty="0"/>
                  <a:t>Applies when a procedure is made up of multiple different tasks </a:t>
                </a:r>
                <a:r>
                  <a:rPr lang="en-US" b="1" dirty="0"/>
                  <a:t>and</a:t>
                </a:r>
                <a:r>
                  <a:rPr lang="en-US" dirty="0"/>
                  <a:t> </a:t>
                </a:r>
                <a:r>
                  <a:rPr lang="en-US" b="1" dirty="0"/>
                  <a:t>each</a:t>
                </a:r>
                <a:r>
                  <a:rPr lang="en-US" dirty="0"/>
                  <a:t> task must be completed.</a:t>
                </a:r>
              </a:p>
              <a:p>
                <a:pPr lvl="1"/>
                <a:r>
                  <a:rPr lang="en-US" b="0" dirty="0"/>
                  <a:t>If there are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ways to do the first task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ways to do the second task, then there are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ways to do the procedure.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How many bitstrings of length 7? (0000000 to 1111111)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</a:p>
              <a:p>
                <a:pPr lvl="1"/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3CCA5DA-D3A8-4767-A229-21D8CEC2BD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9395" y="1181099"/>
                <a:ext cx="11656379" cy="3804253"/>
              </a:xfrm>
              <a:blipFill>
                <a:blip r:embed="rId2"/>
                <a:stretch>
                  <a:fillRect l="-471" t="-2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6E833363-67D4-4D1B-8600-9E4EC00E529A}"/>
              </a:ext>
            </a:extLst>
          </p:cNvPr>
          <p:cNvSpPr txBox="1"/>
          <p:nvPr/>
        </p:nvSpPr>
        <p:spPr>
          <a:xfrm>
            <a:off x="0" y="6620361"/>
            <a:ext cx="516840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Rosen, Kenneth. </a:t>
            </a:r>
            <a:r>
              <a:rPr lang="en-US" sz="900" i="1" dirty="0"/>
              <a:t>Discrete Mathematics and Its Applications, 7th Edition</a:t>
            </a:r>
            <a:r>
              <a:rPr lang="en-US" sz="900" dirty="0"/>
              <a:t>. McGraw-Hill, 2012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658FA22C-432E-4FDB-BE45-5DC5A7D5B6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6635729"/>
              </p:ext>
            </p:extLst>
          </p:nvPr>
        </p:nvGraphicFramePr>
        <p:xfrm>
          <a:off x="1337187" y="3913472"/>
          <a:ext cx="4613350" cy="107188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659050">
                  <a:extLst>
                    <a:ext uri="{9D8B030D-6E8A-4147-A177-3AD203B41FA5}">
                      <a16:colId xmlns:a16="http://schemas.microsoft.com/office/drawing/2014/main" val="1960050028"/>
                    </a:ext>
                  </a:extLst>
                </a:gridCol>
                <a:gridCol w="659050">
                  <a:extLst>
                    <a:ext uri="{9D8B030D-6E8A-4147-A177-3AD203B41FA5}">
                      <a16:colId xmlns:a16="http://schemas.microsoft.com/office/drawing/2014/main" val="3747313181"/>
                    </a:ext>
                  </a:extLst>
                </a:gridCol>
                <a:gridCol w="659050">
                  <a:extLst>
                    <a:ext uri="{9D8B030D-6E8A-4147-A177-3AD203B41FA5}">
                      <a16:colId xmlns:a16="http://schemas.microsoft.com/office/drawing/2014/main" val="1875270832"/>
                    </a:ext>
                  </a:extLst>
                </a:gridCol>
                <a:gridCol w="659050">
                  <a:extLst>
                    <a:ext uri="{9D8B030D-6E8A-4147-A177-3AD203B41FA5}">
                      <a16:colId xmlns:a16="http://schemas.microsoft.com/office/drawing/2014/main" val="4179992485"/>
                    </a:ext>
                  </a:extLst>
                </a:gridCol>
                <a:gridCol w="659050">
                  <a:extLst>
                    <a:ext uri="{9D8B030D-6E8A-4147-A177-3AD203B41FA5}">
                      <a16:colId xmlns:a16="http://schemas.microsoft.com/office/drawing/2014/main" val="4225864279"/>
                    </a:ext>
                  </a:extLst>
                </a:gridCol>
                <a:gridCol w="659050">
                  <a:extLst>
                    <a:ext uri="{9D8B030D-6E8A-4147-A177-3AD203B41FA5}">
                      <a16:colId xmlns:a16="http://schemas.microsoft.com/office/drawing/2014/main" val="2381026175"/>
                    </a:ext>
                  </a:extLst>
                </a:gridCol>
                <a:gridCol w="659050">
                  <a:extLst>
                    <a:ext uri="{9D8B030D-6E8A-4147-A177-3AD203B41FA5}">
                      <a16:colId xmlns:a16="http://schemas.microsoft.com/office/drawing/2014/main" val="42470329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4000" dirty="0"/>
                        <a:t>_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/>
                        <a:t>_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/>
                        <a:t>_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/>
                        <a:t>_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/>
                        <a:t>_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/>
                        <a:t>_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000" dirty="0"/>
                        <a:t>_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08344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893024"/>
                  </a:ext>
                </a:extLst>
              </a:tr>
            </a:tbl>
          </a:graphicData>
        </a:graphic>
      </p:graphicFrame>
      <p:graphicFrame>
        <p:nvGraphicFramePr>
          <p:cNvPr id="9" name="Table 5">
            <a:extLst>
              <a:ext uri="{FF2B5EF4-FFF2-40B4-BE49-F238E27FC236}">
                <a16:creationId xmlns:a16="http://schemas.microsoft.com/office/drawing/2014/main" id="{6A7BED87-7067-4569-A0D1-C895ED7FF8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2758048"/>
              </p:ext>
            </p:extLst>
          </p:nvPr>
        </p:nvGraphicFramePr>
        <p:xfrm>
          <a:off x="1337187" y="3934213"/>
          <a:ext cx="4613350" cy="122428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659050">
                  <a:extLst>
                    <a:ext uri="{9D8B030D-6E8A-4147-A177-3AD203B41FA5}">
                      <a16:colId xmlns:a16="http://schemas.microsoft.com/office/drawing/2014/main" val="1960050028"/>
                    </a:ext>
                  </a:extLst>
                </a:gridCol>
                <a:gridCol w="659050">
                  <a:extLst>
                    <a:ext uri="{9D8B030D-6E8A-4147-A177-3AD203B41FA5}">
                      <a16:colId xmlns:a16="http://schemas.microsoft.com/office/drawing/2014/main" val="3747313181"/>
                    </a:ext>
                  </a:extLst>
                </a:gridCol>
                <a:gridCol w="659050">
                  <a:extLst>
                    <a:ext uri="{9D8B030D-6E8A-4147-A177-3AD203B41FA5}">
                      <a16:colId xmlns:a16="http://schemas.microsoft.com/office/drawing/2014/main" val="1875270832"/>
                    </a:ext>
                  </a:extLst>
                </a:gridCol>
                <a:gridCol w="659050">
                  <a:extLst>
                    <a:ext uri="{9D8B030D-6E8A-4147-A177-3AD203B41FA5}">
                      <a16:colId xmlns:a16="http://schemas.microsoft.com/office/drawing/2014/main" val="4179992485"/>
                    </a:ext>
                  </a:extLst>
                </a:gridCol>
                <a:gridCol w="659050">
                  <a:extLst>
                    <a:ext uri="{9D8B030D-6E8A-4147-A177-3AD203B41FA5}">
                      <a16:colId xmlns:a16="http://schemas.microsoft.com/office/drawing/2014/main" val="4225864279"/>
                    </a:ext>
                  </a:extLst>
                </a:gridCol>
                <a:gridCol w="659050">
                  <a:extLst>
                    <a:ext uri="{9D8B030D-6E8A-4147-A177-3AD203B41FA5}">
                      <a16:colId xmlns:a16="http://schemas.microsoft.com/office/drawing/2014/main" val="2381026175"/>
                    </a:ext>
                  </a:extLst>
                </a:gridCol>
                <a:gridCol w="659050">
                  <a:extLst>
                    <a:ext uri="{9D8B030D-6E8A-4147-A177-3AD203B41FA5}">
                      <a16:colId xmlns:a16="http://schemas.microsoft.com/office/drawing/2014/main" val="4247032971"/>
                    </a:ext>
                  </a:extLst>
                </a:gridCol>
              </a:tblGrid>
              <a:tr h="6121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 or 0</a:t>
                      </a:r>
                      <a:endParaRPr lang="en-US" sz="4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entury Gothic" panose="020B0502020202020204"/>
                          <a:ea typeface="+mn-ea"/>
                          <a:cs typeface="+mn-cs"/>
                        </a:rPr>
                        <a:t>1 or 0</a:t>
                      </a:r>
                      <a:endParaRPr kumimoji="0" lang="en-US" sz="4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entury Gothic" panose="020B0502020202020204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entury Gothic" panose="020B0502020202020204"/>
                          <a:ea typeface="+mn-ea"/>
                          <a:cs typeface="+mn-cs"/>
                        </a:rPr>
                        <a:t>1 or 0</a:t>
                      </a:r>
                      <a:endParaRPr kumimoji="0" lang="en-US" sz="4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entury Gothic" panose="020B0502020202020204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entury Gothic" panose="020B0502020202020204"/>
                          <a:ea typeface="+mn-ea"/>
                          <a:cs typeface="+mn-cs"/>
                        </a:rPr>
                        <a:t>1 or 0</a:t>
                      </a:r>
                      <a:endParaRPr kumimoji="0" lang="en-US" sz="4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entury Gothic" panose="020B0502020202020204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entury Gothic" panose="020B0502020202020204"/>
                          <a:ea typeface="+mn-ea"/>
                          <a:cs typeface="+mn-cs"/>
                        </a:rPr>
                        <a:t>1 or 0</a:t>
                      </a:r>
                      <a:endParaRPr kumimoji="0" lang="en-US" sz="4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entury Gothic" panose="020B0502020202020204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entury Gothic" panose="020B0502020202020204"/>
                          <a:ea typeface="+mn-ea"/>
                          <a:cs typeface="+mn-cs"/>
                        </a:rPr>
                        <a:t>1 or 0</a:t>
                      </a:r>
                      <a:endParaRPr kumimoji="0" lang="en-US" sz="4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entury Gothic" panose="020B0502020202020204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entury Gothic" panose="020B0502020202020204"/>
                          <a:ea typeface="+mn-ea"/>
                          <a:cs typeface="+mn-cs"/>
                        </a:rPr>
                        <a:t>1 or 0</a:t>
                      </a:r>
                      <a:endParaRPr kumimoji="0" lang="en-US" sz="4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entury Gothic" panose="020B0502020202020204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20834490"/>
                  </a:ext>
                </a:extLst>
              </a:tr>
              <a:tr h="6121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893024"/>
                  </a:ext>
                </a:extLst>
              </a:tr>
            </a:tbl>
          </a:graphicData>
        </a:graphic>
      </p:graphicFrame>
      <p:graphicFrame>
        <p:nvGraphicFramePr>
          <p:cNvPr id="10" name="Table 5">
            <a:extLst>
              <a:ext uri="{FF2B5EF4-FFF2-40B4-BE49-F238E27FC236}">
                <a16:creationId xmlns:a16="http://schemas.microsoft.com/office/drawing/2014/main" id="{846FE1B4-3497-44CF-BD39-AFF96EBF13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1818712"/>
              </p:ext>
            </p:extLst>
          </p:nvPr>
        </p:nvGraphicFramePr>
        <p:xfrm>
          <a:off x="1677275" y="4566157"/>
          <a:ext cx="4613350" cy="36576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659050">
                  <a:extLst>
                    <a:ext uri="{9D8B030D-6E8A-4147-A177-3AD203B41FA5}">
                      <a16:colId xmlns:a16="http://schemas.microsoft.com/office/drawing/2014/main" val="1960050028"/>
                    </a:ext>
                  </a:extLst>
                </a:gridCol>
                <a:gridCol w="659050">
                  <a:extLst>
                    <a:ext uri="{9D8B030D-6E8A-4147-A177-3AD203B41FA5}">
                      <a16:colId xmlns:a16="http://schemas.microsoft.com/office/drawing/2014/main" val="3747313181"/>
                    </a:ext>
                  </a:extLst>
                </a:gridCol>
                <a:gridCol w="659050">
                  <a:extLst>
                    <a:ext uri="{9D8B030D-6E8A-4147-A177-3AD203B41FA5}">
                      <a16:colId xmlns:a16="http://schemas.microsoft.com/office/drawing/2014/main" val="1875270832"/>
                    </a:ext>
                  </a:extLst>
                </a:gridCol>
                <a:gridCol w="659050">
                  <a:extLst>
                    <a:ext uri="{9D8B030D-6E8A-4147-A177-3AD203B41FA5}">
                      <a16:colId xmlns:a16="http://schemas.microsoft.com/office/drawing/2014/main" val="4179992485"/>
                    </a:ext>
                  </a:extLst>
                </a:gridCol>
                <a:gridCol w="659050">
                  <a:extLst>
                    <a:ext uri="{9D8B030D-6E8A-4147-A177-3AD203B41FA5}">
                      <a16:colId xmlns:a16="http://schemas.microsoft.com/office/drawing/2014/main" val="4225864279"/>
                    </a:ext>
                  </a:extLst>
                </a:gridCol>
                <a:gridCol w="659050">
                  <a:extLst>
                    <a:ext uri="{9D8B030D-6E8A-4147-A177-3AD203B41FA5}">
                      <a16:colId xmlns:a16="http://schemas.microsoft.com/office/drawing/2014/main" val="2381026175"/>
                    </a:ext>
                  </a:extLst>
                </a:gridCol>
                <a:gridCol w="659050">
                  <a:extLst>
                    <a:ext uri="{9D8B030D-6E8A-4147-A177-3AD203B41FA5}">
                      <a16:colId xmlns:a16="http://schemas.microsoft.com/office/drawing/2014/main" val="4247032971"/>
                    </a:ext>
                  </a:extLst>
                </a:gridCol>
              </a:tblGrid>
              <a:tr h="28956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entury Gothic" panose="020B0502020202020204"/>
                          <a:ea typeface="+mn-ea"/>
                          <a:cs typeface="+mn-cs"/>
                        </a:rPr>
                        <a:t>*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entury Gothic" panose="020B0502020202020204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entury Gothic" panose="020B0502020202020204"/>
                          <a:ea typeface="+mn-ea"/>
                          <a:cs typeface="+mn-cs"/>
                        </a:rPr>
                        <a:t>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entury Gothic" panose="020B0502020202020204"/>
                          <a:ea typeface="+mn-ea"/>
                          <a:cs typeface="+mn-cs"/>
                        </a:rPr>
                        <a:t>*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entury Gothic" panose="020B0502020202020204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entury Gothic" panose="020B0502020202020204"/>
                          <a:ea typeface="+mn-ea"/>
                          <a:cs typeface="+mn-cs"/>
                        </a:rPr>
                        <a:t>*</a:t>
                      </a: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entury Gothic" panose="020B0502020202020204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entury Gothic" panose="020B0502020202020204"/>
                          <a:ea typeface="+mn-ea"/>
                          <a:cs typeface="+mn-cs"/>
                        </a:rPr>
                        <a:t>*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entury Gothic" panose="020B0502020202020204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89302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965C662-4A26-4345-849D-7762C546F7C5}"/>
                  </a:ext>
                </a:extLst>
              </p:cNvPr>
              <p:cNvSpPr txBox="1"/>
              <p:nvPr/>
            </p:nvSpPr>
            <p:spPr>
              <a:xfrm>
                <a:off x="6097503" y="4512438"/>
                <a:ext cx="165615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2000" i="1" dirty="0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p>
                      </m:sSup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128</m:t>
                      </m:r>
                    </m:oMath>
                  </m:oMathPara>
                </a14:m>
                <a:endParaRPr lang="en-US" sz="2000" dirty="0">
                  <a:latin typeface="Century Gothic" panose="020B0502020202020204" pitchFamily="34" charset="0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965C662-4A26-4345-849D-7762C546F7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7503" y="4512438"/>
                <a:ext cx="1656159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34994960-2F51-98D9-652E-DEE74C8A23F6}"/>
              </a:ext>
            </a:extLst>
          </p:cNvPr>
          <p:cNvSpPr txBox="1"/>
          <p:nvPr/>
        </p:nvSpPr>
        <p:spPr>
          <a:xfrm>
            <a:off x="1149531" y="5455975"/>
            <a:ext cx="8085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buNone/>
            </a:pPr>
            <a:r>
              <a:rPr lang="en-US" dirty="0"/>
              <a:t>How many passwords of length 8? (Including uppercase, lowercase, digits)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104E64F-4682-875E-C1FC-B06AE60D9FB7}"/>
                  </a:ext>
                </a:extLst>
              </p:cNvPr>
              <p:cNvSpPr txBox="1"/>
              <p:nvPr/>
            </p:nvSpPr>
            <p:spPr>
              <a:xfrm>
                <a:off x="1149531" y="5921877"/>
                <a:ext cx="40807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26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26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8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dirty="0"/>
                  <a:t> 218340105584896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104E64F-4682-875E-C1FC-B06AE60D9F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9531" y="5921877"/>
                <a:ext cx="4080732" cy="369332"/>
              </a:xfrm>
              <a:prstGeom prst="rect">
                <a:avLst/>
              </a:prstGeom>
              <a:blipFill>
                <a:blip r:embed="rId4"/>
                <a:stretch>
                  <a:fillRect t="-8197" r="-598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5254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4" grpId="0"/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A2493-8FBC-4E99-8284-6E0208557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Product Rule -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03A9ED-4F35-4796-B0D1-5DB75A43C7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396" y="1140265"/>
            <a:ext cx="8943006" cy="4669856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sz="2900" dirty="0"/>
              <a:t>Let's play musical chairs? </a:t>
            </a:r>
          </a:p>
          <a:p>
            <a:pPr marL="0" indent="0">
              <a:buNone/>
            </a:pPr>
            <a:r>
              <a:rPr lang="en-US" sz="2900" dirty="0"/>
              <a:t>Suppose we have a function assigning 4 students to 8 possible seats.</a:t>
            </a:r>
          </a:p>
          <a:p>
            <a:pPr marL="0" indent="0">
              <a:buNone/>
            </a:pPr>
            <a:endParaRPr lang="en-US" sz="2900" dirty="0"/>
          </a:p>
          <a:p>
            <a:pPr marL="0" indent="0">
              <a:buNone/>
            </a:pPr>
            <a:r>
              <a:rPr lang="en-US" sz="2900" dirty="0"/>
              <a:t>Is this function One-to-one? Onto?</a:t>
            </a:r>
          </a:p>
          <a:p>
            <a:pPr marL="0" indent="0">
              <a:buNone/>
            </a:pPr>
            <a:endParaRPr lang="en-US" sz="2900" dirty="0"/>
          </a:p>
          <a:p>
            <a:pPr marL="0" indent="0">
              <a:buNone/>
            </a:pPr>
            <a:r>
              <a:rPr lang="en-US" sz="2900" dirty="0"/>
              <a:t>How many ways to assign the seats?</a:t>
            </a:r>
          </a:p>
          <a:p>
            <a:pPr marL="0" indent="0">
              <a:buNone/>
            </a:pPr>
            <a:endParaRPr lang="en-US" sz="2900" dirty="0"/>
          </a:p>
          <a:p>
            <a:pPr marL="0" indent="0">
              <a:buNone/>
              <a:tabLst>
                <a:tab pos="687388" algn="l"/>
              </a:tabLst>
            </a:pPr>
            <a:r>
              <a:rPr lang="en-US" sz="2900" dirty="0"/>
              <a:t>Ann: 	8 ways to assign a seat</a:t>
            </a:r>
          </a:p>
          <a:p>
            <a:pPr marL="0" indent="0" defTabSz="344488">
              <a:buNone/>
            </a:pPr>
            <a:r>
              <a:rPr lang="en-US" sz="2900" dirty="0"/>
              <a:t>Bob: 	7 remaining ways to assign a seat</a:t>
            </a:r>
          </a:p>
          <a:p>
            <a:pPr marL="0" indent="0" defTabSz="344488">
              <a:buNone/>
            </a:pPr>
            <a:r>
              <a:rPr lang="en-US" sz="2900" dirty="0"/>
              <a:t>Carl: 	6 remaining ways to assign a seat</a:t>
            </a:r>
          </a:p>
          <a:p>
            <a:pPr marL="0" indent="0" defTabSz="344488">
              <a:buNone/>
            </a:pPr>
            <a:r>
              <a:rPr lang="en-US" sz="2900" dirty="0"/>
              <a:t>Deb: 	5 remaining ways to assign a seat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23D0D7D-CAD6-41B1-B68A-BA5A7B30F8FF}"/>
              </a:ext>
            </a:extLst>
          </p:cNvPr>
          <p:cNvSpPr txBox="1"/>
          <p:nvPr/>
        </p:nvSpPr>
        <p:spPr>
          <a:xfrm>
            <a:off x="7370807" y="3244334"/>
            <a:ext cx="638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Ann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31A0AE-BF61-4F05-A2C3-B65CCF34D91B}"/>
              </a:ext>
            </a:extLst>
          </p:cNvPr>
          <p:cNvSpPr txBox="1"/>
          <p:nvPr/>
        </p:nvSpPr>
        <p:spPr>
          <a:xfrm>
            <a:off x="7370807" y="3733800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Bob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627B64-8F8D-4C0F-BEAB-95DB20B7B964}"/>
              </a:ext>
            </a:extLst>
          </p:cNvPr>
          <p:cNvSpPr txBox="1"/>
          <p:nvPr/>
        </p:nvSpPr>
        <p:spPr>
          <a:xfrm>
            <a:off x="7370807" y="4261337"/>
            <a:ext cx="654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Carl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EE51CF-7C73-48C5-9D54-02C43437B524}"/>
              </a:ext>
            </a:extLst>
          </p:cNvPr>
          <p:cNvSpPr txBox="1"/>
          <p:nvPr/>
        </p:nvSpPr>
        <p:spPr>
          <a:xfrm>
            <a:off x="7370807" y="4798862"/>
            <a:ext cx="607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Deb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9CFE36-98D1-453D-BD81-6FBB303CCB56}"/>
              </a:ext>
            </a:extLst>
          </p:cNvPr>
          <p:cNvSpPr txBox="1"/>
          <p:nvPr/>
        </p:nvSpPr>
        <p:spPr>
          <a:xfrm>
            <a:off x="9468054" y="2749384"/>
            <a:ext cx="878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Seat 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C7145EF-65EC-48FA-9865-3565ACB7353E}"/>
              </a:ext>
            </a:extLst>
          </p:cNvPr>
          <p:cNvSpPr txBox="1"/>
          <p:nvPr/>
        </p:nvSpPr>
        <p:spPr>
          <a:xfrm>
            <a:off x="9468051" y="3135385"/>
            <a:ext cx="878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Seat 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42843FF-3C48-4FF6-9E02-F512B2CF7ADA}"/>
              </a:ext>
            </a:extLst>
          </p:cNvPr>
          <p:cNvSpPr txBox="1"/>
          <p:nvPr/>
        </p:nvSpPr>
        <p:spPr>
          <a:xfrm>
            <a:off x="9468050" y="3521386"/>
            <a:ext cx="878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Seat 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3A2EBAF-4E09-4153-831B-8D397443984E}"/>
              </a:ext>
            </a:extLst>
          </p:cNvPr>
          <p:cNvSpPr txBox="1"/>
          <p:nvPr/>
        </p:nvSpPr>
        <p:spPr>
          <a:xfrm>
            <a:off x="9468050" y="3908779"/>
            <a:ext cx="878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Seat 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F559636-DC32-4E05-8C49-C69E56E13CE3}"/>
              </a:ext>
            </a:extLst>
          </p:cNvPr>
          <p:cNvSpPr txBox="1"/>
          <p:nvPr/>
        </p:nvSpPr>
        <p:spPr>
          <a:xfrm>
            <a:off x="9468050" y="4293388"/>
            <a:ext cx="878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Seat 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58F9376-7BE1-4AE3-99E2-2DFBE5A05231}"/>
              </a:ext>
            </a:extLst>
          </p:cNvPr>
          <p:cNvSpPr txBox="1"/>
          <p:nvPr/>
        </p:nvSpPr>
        <p:spPr>
          <a:xfrm>
            <a:off x="9468050" y="4685234"/>
            <a:ext cx="878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Seat 6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329A17A-3654-4991-9971-C984D30D46F6}"/>
              </a:ext>
            </a:extLst>
          </p:cNvPr>
          <p:cNvSpPr txBox="1"/>
          <p:nvPr/>
        </p:nvSpPr>
        <p:spPr>
          <a:xfrm>
            <a:off x="9468050" y="5070362"/>
            <a:ext cx="878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Seat 7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C82CF25-47EC-4EBD-B889-2F8077204581}"/>
              </a:ext>
            </a:extLst>
          </p:cNvPr>
          <p:cNvSpPr txBox="1"/>
          <p:nvPr/>
        </p:nvSpPr>
        <p:spPr>
          <a:xfrm>
            <a:off x="9468049" y="5457962"/>
            <a:ext cx="878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Seat 8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58541D6-50F4-49B6-A67F-C97BF7A2159C}"/>
              </a:ext>
            </a:extLst>
          </p:cNvPr>
          <p:cNvCxnSpPr>
            <a:stCxn id="5" idx="3"/>
            <a:endCxn id="9" idx="1"/>
          </p:cNvCxnSpPr>
          <p:nvPr/>
        </p:nvCxnSpPr>
        <p:spPr>
          <a:xfrm flipV="1">
            <a:off x="8009123" y="2934050"/>
            <a:ext cx="1458931" cy="494950"/>
          </a:xfrm>
          <a:prstGeom prst="straightConnector1">
            <a:avLst/>
          </a:prstGeom>
          <a:ln w="19050">
            <a:solidFill>
              <a:srgbClr val="EA631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F388512-9F5D-4270-93AE-00FB1A57621A}"/>
              </a:ext>
            </a:extLst>
          </p:cNvPr>
          <p:cNvCxnSpPr>
            <a:cxnSpLocks/>
            <a:stCxn id="5" idx="3"/>
            <a:endCxn id="10" idx="1"/>
          </p:cNvCxnSpPr>
          <p:nvPr/>
        </p:nvCxnSpPr>
        <p:spPr>
          <a:xfrm flipV="1">
            <a:off x="8009123" y="3320051"/>
            <a:ext cx="1458928" cy="108949"/>
          </a:xfrm>
          <a:prstGeom prst="straightConnector1">
            <a:avLst/>
          </a:prstGeom>
          <a:ln w="19050">
            <a:solidFill>
              <a:srgbClr val="EA631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01983DD-0906-4DCD-AFA0-2A7ECCE0AFF8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8034771" y="3444277"/>
            <a:ext cx="1433279" cy="261775"/>
          </a:xfrm>
          <a:prstGeom prst="straightConnector1">
            <a:avLst/>
          </a:prstGeom>
          <a:ln w="19050">
            <a:solidFill>
              <a:srgbClr val="EA631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279B1F0-F90A-46C1-B06D-B36DAC19C583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8025153" y="3475193"/>
            <a:ext cx="1442897" cy="618252"/>
          </a:xfrm>
          <a:prstGeom prst="straightConnector1">
            <a:avLst/>
          </a:prstGeom>
          <a:ln w="19050">
            <a:solidFill>
              <a:srgbClr val="EA631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AFEED3D-EDCD-48AB-BBB1-8C04CB86DCAD}"/>
              </a:ext>
            </a:extLst>
          </p:cNvPr>
          <p:cNvCxnSpPr>
            <a:cxnSpLocks/>
          </p:cNvCxnSpPr>
          <p:nvPr/>
        </p:nvCxnSpPr>
        <p:spPr>
          <a:xfrm>
            <a:off x="8025152" y="3475193"/>
            <a:ext cx="1471752" cy="991588"/>
          </a:xfrm>
          <a:prstGeom prst="straightConnector1">
            <a:avLst/>
          </a:prstGeom>
          <a:ln w="19050">
            <a:solidFill>
              <a:srgbClr val="EA631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EEC28B6-550B-48B8-93FD-4A9FF8EFC38E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8009123" y="3429000"/>
            <a:ext cx="1494193" cy="1307810"/>
          </a:xfrm>
          <a:prstGeom prst="straightConnector1">
            <a:avLst/>
          </a:prstGeom>
          <a:ln w="19050">
            <a:solidFill>
              <a:srgbClr val="EA631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35D1E96-0143-41CE-AAF9-989CD4657EAC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8009123" y="3429000"/>
            <a:ext cx="1484576" cy="1719118"/>
          </a:xfrm>
          <a:prstGeom prst="straightConnector1">
            <a:avLst/>
          </a:prstGeom>
          <a:ln w="19050">
            <a:solidFill>
              <a:srgbClr val="EA631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FB0710C5-F77E-4A4C-B6D3-EA947B3F2C88}"/>
              </a:ext>
            </a:extLst>
          </p:cNvPr>
          <p:cNvCxnSpPr>
            <a:cxnSpLocks/>
          </p:cNvCxnSpPr>
          <p:nvPr/>
        </p:nvCxnSpPr>
        <p:spPr>
          <a:xfrm>
            <a:off x="8025152" y="3444277"/>
            <a:ext cx="1503163" cy="2192667"/>
          </a:xfrm>
          <a:prstGeom prst="straightConnector1">
            <a:avLst/>
          </a:prstGeom>
          <a:ln w="19050">
            <a:solidFill>
              <a:srgbClr val="EA631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4C9AF452-C339-440E-96EA-5118306CE124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8045987" y="3429000"/>
            <a:ext cx="1422063" cy="277052"/>
          </a:xfrm>
          <a:prstGeom prst="straightConnector1">
            <a:avLst/>
          </a:prstGeom>
          <a:ln w="38100">
            <a:solidFill>
              <a:srgbClr val="EA6312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AB12D221-74C7-4400-83A2-E71D02A809AE}"/>
              </a:ext>
            </a:extLst>
          </p:cNvPr>
          <p:cNvCxnSpPr>
            <a:cxnSpLocks/>
          </p:cNvCxnSpPr>
          <p:nvPr/>
        </p:nvCxnSpPr>
        <p:spPr>
          <a:xfrm flipV="1">
            <a:off x="7924302" y="3063885"/>
            <a:ext cx="1458927" cy="840183"/>
          </a:xfrm>
          <a:prstGeom prst="straightConnector1">
            <a:avLst/>
          </a:prstGeom>
          <a:ln w="19050">
            <a:solidFill>
              <a:srgbClr val="EA631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1597A097-20FE-4C8A-8DE0-D8EAB22F1D24}"/>
              </a:ext>
            </a:extLst>
          </p:cNvPr>
          <p:cNvCxnSpPr>
            <a:cxnSpLocks/>
          </p:cNvCxnSpPr>
          <p:nvPr/>
        </p:nvCxnSpPr>
        <p:spPr>
          <a:xfrm flipV="1">
            <a:off x="7924302" y="3423956"/>
            <a:ext cx="1483926" cy="480113"/>
          </a:xfrm>
          <a:prstGeom prst="straightConnector1">
            <a:avLst/>
          </a:prstGeom>
          <a:ln w="19050">
            <a:solidFill>
              <a:srgbClr val="EA631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724A6EA-FBCF-4CA5-89DD-039657DB735E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7940332" y="3950261"/>
            <a:ext cx="1527718" cy="143184"/>
          </a:xfrm>
          <a:prstGeom prst="straightConnector1">
            <a:avLst/>
          </a:prstGeom>
          <a:ln w="19050">
            <a:solidFill>
              <a:srgbClr val="EA631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DF4CD248-AA5B-4035-8A69-202FE3740DFB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7940331" y="3950261"/>
            <a:ext cx="1527719" cy="527793"/>
          </a:xfrm>
          <a:prstGeom prst="straightConnector1">
            <a:avLst/>
          </a:prstGeom>
          <a:ln w="19050">
            <a:solidFill>
              <a:srgbClr val="EA631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BA5EFC10-4994-405F-A777-86D1A26138E7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7924302" y="3904068"/>
            <a:ext cx="1543748" cy="965832"/>
          </a:xfrm>
          <a:prstGeom prst="straightConnector1">
            <a:avLst/>
          </a:prstGeom>
          <a:ln w="19050">
            <a:solidFill>
              <a:srgbClr val="EA631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F123CA15-B9BF-4D0F-866C-84B0E436851C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7924302" y="3904068"/>
            <a:ext cx="1543748" cy="1350960"/>
          </a:xfrm>
          <a:prstGeom prst="straightConnector1">
            <a:avLst/>
          </a:prstGeom>
          <a:ln w="19050">
            <a:solidFill>
              <a:srgbClr val="EA631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3FF95B2D-E00E-4EF7-86F4-CD4DBBA911A2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7940331" y="3919345"/>
            <a:ext cx="1527718" cy="1723283"/>
          </a:xfrm>
          <a:prstGeom prst="straightConnector1">
            <a:avLst/>
          </a:prstGeom>
          <a:ln w="19050">
            <a:solidFill>
              <a:srgbClr val="EA631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237F5896-3D6F-48A3-92DA-71B309781C9B}"/>
              </a:ext>
            </a:extLst>
          </p:cNvPr>
          <p:cNvCxnSpPr>
            <a:cxnSpLocks/>
            <a:stCxn id="6" idx="3"/>
            <a:endCxn id="9" idx="1"/>
          </p:cNvCxnSpPr>
          <p:nvPr/>
        </p:nvCxnSpPr>
        <p:spPr>
          <a:xfrm flipV="1">
            <a:off x="7965842" y="2934050"/>
            <a:ext cx="1502212" cy="984416"/>
          </a:xfrm>
          <a:prstGeom prst="straightConnector1">
            <a:avLst/>
          </a:prstGeom>
          <a:ln w="38100">
            <a:solidFill>
              <a:srgbClr val="EA6312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0D9088D7-D07A-4884-8332-BFA41B831DEB}"/>
              </a:ext>
            </a:extLst>
          </p:cNvPr>
          <p:cNvCxnSpPr>
            <a:cxnSpLocks/>
            <a:endCxn id="10" idx="1"/>
          </p:cNvCxnSpPr>
          <p:nvPr/>
        </p:nvCxnSpPr>
        <p:spPr>
          <a:xfrm flipV="1">
            <a:off x="7949301" y="3320051"/>
            <a:ext cx="1518750" cy="1130260"/>
          </a:xfrm>
          <a:prstGeom prst="straightConnector1">
            <a:avLst/>
          </a:prstGeom>
          <a:ln w="19050">
            <a:solidFill>
              <a:srgbClr val="EA631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4F265750-955A-415B-A649-78CDC8B980B1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7965331" y="4093445"/>
            <a:ext cx="1502719" cy="403056"/>
          </a:xfrm>
          <a:prstGeom prst="straightConnector1">
            <a:avLst/>
          </a:prstGeom>
          <a:ln w="19050">
            <a:solidFill>
              <a:srgbClr val="EA631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C79C1FC4-2238-4D60-8784-946A0FE37049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7965330" y="4478054"/>
            <a:ext cx="1502720" cy="18448"/>
          </a:xfrm>
          <a:prstGeom prst="straightConnector1">
            <a:avLst/>
          </a:prstGeom>
          <a:ln w="19050">
            <a:solidFill>
              <a:srgbClr val="EA631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3156DAF4-CD17-4BDA-8B01-34458EE94D99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7949301" y="4450308"/>
            <a:ext cx="1518749" cy="419592"/>
          </a:xfrm>
          <a:prstGeom prst="straightConnector1">
            <a:avLst/>
          </a:prstGeom>
          <a:ln w="19050">
            <a:solidFill>
              <a:srgbClr val="EA631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B9261F02-9E51-477B-A154-592B4B274890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7949301" y="4450308"/>
            <a:ext cx="1518749" cy="804720"/>
          </a:xfrm>
          <a:prstGeom prst="straightConnector1">
            <a:avLst/>
          </a:prstGeom>
          <a:ln w="19050">
            <a:solidFill>
              <a:srgbClr val="EA631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FA8F6A60-7546-47D4-81E2-631B1332CF55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7965330" y="4465585"/>
            <a:ext cx="1502719" cy="1177043"/>
          </a:xfrm>
          <a:prstGeom prst="straightConnector1">
            <a:avLst/>
          </a:prstGeom>
          <a:ln w="19050">
            <a:solidFill>
              <a:srgbClr val="EA631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2EB28EBC-2E72-4587-95C2-49DC57B2DD6C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8002709" y="4475327"/>
            <a:ext cx="1465341" cy="779701"/>
          </a:xfrm>
          <a:prstGeom prst="straightConnector1">
            <a:avLst/>
          </a:prstGeom>
          <a:ln w="38100">
            <a:solidFill>
              <a:srgbClr val="EA6312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825727D3-E7BE-4226-BE11-69E02A53E40E}"/>
              </a:ext>
            </a:extLst>
          </p:cNvPr>
          <p:cNvCxnSpPr>
            <a:cxnSpLocks/>
            <a:endCxn id="10" idx="1"/>
          </p:cNvCxnSpPr>
          <p:nvPr/>
        </p:nvCxnSpPr>
        <p:spPr>
          <a:xfrm flipV="1">
            <a:off x="7944815" y="3320051"/>
            <a:ext cx="1523236" cy="1680762"/>
          </a:xfrm>
          <a:prstGeom prst="straightConnector1">
            <a:avLst/>
          </a:prstGeom>
          <a:ln w="19050">
            <a:solidFill>
              <a:srgbClr val="EA631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379FAD16-A72C-44AB-9D52-94758E3F8DC5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7960845" y="4093445"/>
            <a:ext cx="1507205" cy="953558"/>
          </a:xfrm>
          <a:prstGeom prst="straightConnector1">
            <a:avLst/>
          </a:prstGeom>
          <a:ln w="19050">
            <a:solidFill>
              <a:srgbClr val="EA631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AE14A696-4127-4655-86BF-069A92C96CAC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7960844" y="5047003"/>
            <a:ext cx="1507205" cy="595625"/>
          </a:xfrm>
          <a:prstGeom prst="straightConnector1">
            <a:avLst/>
          </a:prstGeom>
          <a:ln w="19050">
            <a:solidFill>
              <a:srgbClr val="EA631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0B8FC7B5-BE34-4893-A02B-A6E37966AD3C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7944815" y="4478054"/>
            <a:ext cx="1523235" cy="522756"/>
          </a:xfrm>
          <a:prstGeom prst="straightConnector1">
            <a:avLst/>
          </a:prstGeom>
          <a:ln w="19050">
            <a:solidFill>
              <a:srgbClr val="EA631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0B71F19C-0360-4746-888C-66F74F556CCF}"/>
              </a:ext>
            </a:extLst>
          </p:cNvPr>
          <p:cNvCxnSpPr>
            <a:cxnSpLocks/>
            <a:endCxn id="14" idx="1"/>
          </p:cNvCxnSpPr>
          <p:nvPr/>
        </p:nvCxnSpPr>
        <p:spPr>
          <a:xfrm flipV="1">
            <a:off x="7960844" y="4869900"/>
            <a:ext cx="1507206" cy="146186"/>
          </a:xfrm>
          <a:prstGeom prst="straightConnector1">
            <a:avLst/>
          </a:prstGeom>
          <a:ln w="19050">
            <a:solidFill>
              <a:srgbClr val="EA631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4A7CDE11-5173-4C15-9D5D-55E534AD5239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7987797" y="4478054"/>
            <a:ext cx="1480253" cy="543078"/>
          </a:xfrm>
          <a:prstGeom prst="straightConnector1">
            <a:avLst/>
          </a:prstGeom>
          <a:ln w="38100">
            <a:solidFill>
              <a:srgbClr val="EA6312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EA1EAC8-58CE-C3BE-FE88-B96B8424614F}"/>
                  </a:ext>
                </a:extLst>
              </p:cNvPr>
              <p:cNvSpPr txBox="1"/>
              <p:nvPr/>
            </p:nvSpPr>
            <p:spPr>
              <a:xfrm>
                <a:off x="931817" y="5988361"/>
                <a:ext cx="23230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8∗7∗6∗5 = 1680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EA1EAC8-58CE-C3BE-FE88-B96B842461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817" y="5988361"/>
                <a:ext cx="2323072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86813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AA2D6-424B-4FB5-BA97-E230AE441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many?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191C84C-5E0A-400E-BFDC-38045BF255A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How many possible bit strings of 8 bits?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= </m:t>
                    </m:r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8</m:t>
                        </m:r>
                      </m:sup>
                    </m:sSup>
                    <m:r>
                      <a:rPr lang="en-US" i="1" dirty="0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256</m:t>
                    </m:r>
                  </m:oMath>
                </a14:m>
                <a:r>
                  <a:rPr lang="en-US" dirty="0"/>
                  <a:t> 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How many colors can be represented using </a:t>
                </a:r>
                <a:r>
                  <a:rPr lang="en-US" dirty="0" err="1"/>
                  <a:t>rgb</a:t>
                </a:r>
                <a:r>
                  <a:rPr lang="en-US" dirty="0"/>
                  <a:t>, where r, g, and b values are each represented with 8 bits?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256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256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256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256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16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777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216</m:t>
                    </m:r>
                  </m:oMath>
                </a14:m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How many colors with </a:t>
                </a:r>
                <a:r>
                  <a:rPr lang="en-US" dirty="0" err="1"/>
                  <a:t>rgba</a:t>
                </a:r>
                <a:r>
                  <a:rPr lang="en-US" dirty="0"/>
                  <a:t>?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256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294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967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296</m:t>
                    </m:r>
                  </m:oMath>
                </a14:m>
                <a:r>
                  <a:rPr lang="en-US" dirty="0"/>
                  <a:t>  </a:t>
                </a:r>
              </a:p>
              <a:p>
                <a:pPr marL="0" indent="0">
                  <a:buNone/>
                </a:pPr>
                <a:r>
                  <a:rPr lang="en-US" dirty="0"/>
                  <a:t>4 blocks of 8 bits each is 32 bits.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294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967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296</m:t>
                    </m:r>
                  </m:oMath>
                </a14:m>
                <a:r>
                  <a:rPr lang="en-US" dirty="0"/>
                  <a:t> 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191C84C-5E0A-400E-BFDC-38045BF255A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471" t="-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30854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D5794-F268-4EC0-8246-FF4E6B9961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many functions?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8A236F-BDD7-4F85-9EF8-71E2F9FE12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How many possible different functions map from a set with three elements to a set with five elements?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C6F306-B78C-4F42-A607-4E3ED4347975}"/>
              </a:ext>
            </a:extLst>
          </p:cNvPr>
          <p:cNvSpPr txBox="1"/>
          <p:nvPr/>
        </p:nvSpPr>
        <p:spPr>
          <a:xfrm>
            <a:off x="1700981" y="3274142"/>
            <a:ext cx="34176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  <a:p>
            <a:endParaRPr lang="en-US" dirty="0"/>
          </a:p>
          <a:p>
            <a:r>
              <a:rPr lang="en-US" dirty="0"/>
              <a:t>b</a:t>
            </a:r>
          </a:p>
          <a:p>
            <a:endParaRPr lang="en-US" dirty="0"/>
          </a:p>
          <a:p>
            <a:r>
              <a:rPr lang="en-US" dirty="0"/>
              <a:t>c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632D27-DD52-4F4A-B195-143E7015F345}"/>
              </a:ext>
            </a:extLst>
          </p:cNvPr>
          <p:cNvSpPr txBox="1"/>
          <p:nvPr/>
        </p:nvSpPr>
        <p:spPr>
          <a:xfrm>
            <a:off x="4041058" y="2720144"/>
            <a:ext cx="312906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  <a:p>
            <a:endParaRPr lang="en-US" dirty="0"/>
          </a:p>
          <a:p>
            <a:r>
              <a:rPr lang="en-US" dirty="0"/>
              <a:t>2</a:t>
            </a:r>
          </a:p>
          <a:p>
            <a:endParaRPr lang="en-US" dirty="0"/>
          </a:p>
          <a:p>
            <a:r>
              <a:rPr lang="en-US" dirty="0"/>
              <a:t>3</a:t>
            </a:r>
          </a:p>
          <a:p>
            <a:endParaRPr lang="en-US" dirty="0"/>
          </a:p>
          <a:p>
            <a:r>
              <a:rPr lang="en-US" dirty="0"/>
              <a:t>4</a:t>
            </a:r>
          </a:p>
          <a:p>
            <a:endParaRPr lang="en-US" dirty="0"/>
          </a:p>
          <a:p>
            <a:r>
              <a:rPr lang="en-US" dirty="0"/>
              <a:t>5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7F7DF7C-F84B-4614-86BB-77937A9B7282}"/>
              </a:ext>
            </a:extLst>
          </p:cNvPr>
          <p:cNvCxnSpPr>
            <a:cxnSpLocks/>
          </p:cNvCxnSpPr>
          <p:nvPr/>
        </p:nvCxnSpPr>
        <p:spPr>
          <a:xfrm flipV="1">
            <a:off x="2123768" y="2952528"/>
            <a:ext cx="1917290" cy="47647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28036B5-091B-46D2-9BB6-0FF441A0C940}"/>
              </a:ext>
            </a:extLst>
          </p:cNvPr>
          <p:cNvCxnSpPr>
            <a:cxnSpLocks/>
          </p:cNvCxnSpPr>
          <p:nvPr/>
        </p:nvCxnSpPr>
        <p:spPr>
          <a:xfrm flipV="1">
            <a:off x="2123767" y="3524415"/>
            <a:ext cx="1875658" cy="48839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FC2EF7A-1DB2-4B37-BFEB-37A2AC30D4F0}"/>
              </a:ext>
            </a:extLst>
          </p:cNvPr>
          <p:cNvCxnSpPr/>
          <p:nvPr/>
        </p:nvCxnSpPr>
        <p:spPr>
          <a:xfrm flipV="1">
            <a:off x="2103166" y="4126468"/>
            <a:ext cx="1818967" cy="42032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A2920C6-DA43-4B22-ACCE-CF79D7653B18}"/>
              </a:ext>
            </a:extLst>
          </p:cNvPr>
          <p:cNvCxnSpPr>
            <a:cxnSpLocks/>
          </p:cNvCxnSpPr>
          <p:nvPr/>
        </p:nvCxnSpPr>
        <p:spPr>
          <a:xfrm flipV="1">
            <a:off x="2099433" y="3448557"/>
            <a:ext cx="1998317" cy="5683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6F690BB-0A41-40FB-BCBD-C6B1A04175E8}"/>
              </a:ext>
            </a:extLst>
          </p:cNvPr>
          <p:cNvCxnSpPr>
            <a:cxnSpLocks/>
          </p:cNvCxnSpPr>
          <p:nvPr/>
        </p:nvCxnSpPr>
        <p:spPr>
          <a:xfrm flipV="1">
            <a:off x="2075099" y="3062604"/>
            <a:ext cx="1948661" cy="94836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F15F857-1682-4CEB-8C9E-D2CAC9F2A237}"/>
              </a:ext>
            </a:extLst>
          </p:cNvPr>
          <p:cNvCxnSpPr>
            <a:cxnSpLocks/>
          </p:cNvCxnSpPr>
          <p:nvPr/>
        </p:nvCxnSpPr>
        <p:spPr>
          <a:xfrm>
            <a:off x="2042741" y="4584850"/>
            <a:ext cx="1998317" cy="43164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630ACEC-047D-43E2-A807-090841C5445B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2099432" y="3485832"/>
            <a:ext cx="1941626" cy="52697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221C2EF-BC9A-4CFB-B943-B9B0C0D16749}"/>
              </a:ext>
            </a:extLst>
          </p:cNvPr>
          <p:cNvCxnSpPr>
            <a:cxnSpLocks/>
            <a:endCxn id="5" idx="1"/>
          </p:cNvCxnSpPr>
          <p:nvPr/>
        </p:nvCxnSpPr>
        <p:spPr>
          <a:xfrm flipV="1">
            <a:off x="2042741" y="4012806"/>
            <a:ext cx="1998317" cy="2604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C819838-F6FE-44DE-BBBD-525F3F3E9012}"/>
              </a:ext>
            </a:extLst>
          </p:cNvPr>
          <p:cNvCxnSpPr>
            <a:cxnSpLocks/>
            <a:endCxn id="5" idx="1"/>
          </p:cNvCxnSpPr>
          <p:nvPr/>
        </p:nvCxnSpPr>
        <p:spPr>
          <a:xfrm flipV="1">
            <a:off x="1993579" y="4012806"/>
            <a:ext cx="2047479" cy="5530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2BEA131E-A588-4004-92C0-EAACDEA5026B}"/>
              </a:ext>
            </a:extLst>
          </p:cNvPr>
          <p:cNvSpPr txBox="1"/>
          <p:nvPr/>
        </p:nvSpPr>
        <p:spPr>
          <a:xfrm>
            <a:off x="1327650" y="3300186"/>
            <a:ext cx="31290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</a:p>
          <a:p>
            <a:endParaRPr lang="en-US" dirty="0"/>
          </a:p>
          <a:p>
            <a:r>
              <a:rPr lang="en-US" dirty="0"/>
              <a:t>5</a:t>
            </a:r>
          </a:p>
          <a:p>
            <a:endParaRPr lang="en-US" dirty="0"/>
          </a:p>
          <a:p>
            <a:r>
              <a:rPr lang="en-US" dirty="0"/>
              <a:t>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FFD93D9-B262-4827-AADC-B2EC5E5B652A}"/>
                  </a:ext>
                </a:extLst>
              </p:cNvPr>
              <p:cNvSpPr txBox="1"/>
              <p:nvPr/>
            </p:nvSpPr>
            <p:spPr>
              <a:xfrm>
                <a:off x="5838338" y="2638750"/>
                <a:ext cx="269650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∗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∗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= </m:t>
                      </m:r>
                      <m:sSup>
                        <m:sSup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e>
                        <m:sup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125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FFD93D9-B262-4827-AADC-B2EC5E5B65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8338" y="2638750"/>
                <a:ext cx="2696507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FCA1008F-DE3D-491F-BD9F-BB9E36C7874A}"/>
              </a:ext>
            </a:extLst>
          </p:cNvPr>
          <p:cNvSpPr txBox="1"/>
          <p:nvPr/>
        </p:nvSpPr>
        <p:spPr>
          <a:xfrm>
            <a:off x="5916715" y="3618911"/>
            <a:ext cx="49327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How many different </a:t>
            </a:r>
            <a:r>
              <a:rPr lang="en-US" b="1" dirty="0"/>
              <a:t>one-to-one</a:t>
            </a:r>
            <a:r>
              <a:rPr lang="en-US" dirty="0"/>
              <a:t> functions?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7443807-D41D-4C24-81D7-CF005E4B5D6C}"/>
              </a:ext>
            </a:extLst>
          </p:cNvPr>
          <p:cNvSpPr txBox="1"/>
          <p:nvPr/>
        </p:nvSpPr>
        <p:spPr>
          <a:xfrm>
            <a:off x="1331383" y="3300186"/>
            <a:ext cx="31290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</a:p>
          <a:p>
            <a:endParaRPr lang="en-US" dirty="0"/>
          </a:p>
          <a:p>
            <a:r>
              <a:rPr lang="en-US" dirty="0"/>
              <a:t>4</a:t>
            </a:r>
          </a:p>
          <a:p>
            <a:endParaRPr lang="en-US" dirty="0"/>
          </a:p>
          <a:p>
            <a:r>
              <a:rPr lang="en-US" dirty="0"/>
              <a:t>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49B8827-A800-44B4-858C-994BD9D7DC43}"/>
                  </a:ext>
                </a:extLst>
              </p:cNvPr>
              <p:cNvSpPr txBox="1"/>
              <p:nvPr/>
            </p:nvSpPr>
            <p:spPr>
              <a:xfrm>
                <a:off x="5916715" y="4219250"/>
                <a:ext cx="177484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∗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∗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=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60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49B8827-A800-44B4-858C-994BD9D7DC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6715" y="4219250"/>
                <a:ext cx="1774845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Box 30">
            <a:extLst>
              <a:ext uri="{FF2B5EF4-FFF2-40B4-BE49-F238E27FC236}">
                <a16:creationId xmlns:a16="http://schemas.microsoft.com/office/drawing/2014/main" id="{F1FEFE61-6F7F-43A9-B4AB-23E3DA7A22C0}"/>
              </a:ext>
            </a:extLst>
          </p:cNvPr>
          <p:cNvSpPr txBox="1"/>
          <p:nvPr/>
        </p:nvSpPr>
        <p:spPr>
          <a:xfrm>
            <a:off x="5916715" y="4880623"/>
            <a:ext cx="41665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How many different </a:t>
            </a:r>
            <a:r>
              <a:rPr lang="en-US" b="1" dirty="0"/>
              <a:t>onto</a:t>
            </a:r>
            <a:r>
              <a:rPr lang="en-US" dirty="0"/>
              <a:t> functions?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44A51DF8-12A4-40C8-B5F4-D4EA4C0940CC}"/>
                  </a:ext>
                </a:extLst>
              </p:cNvPr>
              <p:cNvSpPr txBox="1"/>
              <p:nvPr/>
            </p:nvSpPr>
            <p:spPr>
              <a:xfrm>
                <a:off x="5916715" y="5320276"/>
                <a:ext cx="5630155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None, there are only three elements in the domain but five in the codomain.</a:t>
                </a:r>
              </a:p>
              <a:p>
                <a:r>
                  <a:rPr lang="en-US" dirty="0"/>
                  <a:t>	</a:t>
                </a:r>
              </a:p>
              <a:p>
                <a:r>
                  <a:rPr lang="en-US" dirty="0"/>
                  <a:t>	range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US" dirty="0"/>
                  <a:t> codomain</a:t>
                </a: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44A51DF8-12A4-40C8-B5F4-D4EA4C0940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6715" y="5320276"/>
                <a:ext cx="5630155" cy="1200329"/>
              </a:xfrm>
              <a:prstGeom prst="rect">
                <a:avLst/>
              </a:prstGeom>
              <a:blipFill>
                <a:blip r:embed="rId4"/>
                <a:stretch>
                  <a:fillRect l="-975" t="-3046" b="-71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78701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26" grpId="0"/>
      <p:bldP spid="26" grpId="1"/>
      <p:bldP spid="27" grpId="0"/>
      <p:bldP spid="28" grpId="0"/>
      <p:bldP spid="29" grpId="0"/>
      <p:bldP spid="30" grpId="0"/>
      <p:bldP spid="31" grpId="0"/>
      <p:bldP spid="32" grpId="0"/>
    </p:bldLst>
  </p:timing>
</p:sld>
</file>

<file path=ppt/theme/theme1.xml><?xml version="1.0" encoding="utf-8"?>
<a:theme xmlns:a="http://schemas.openxmlformats.org/drawingml/2006/main" name="discretemath">
  <a:themeElements>
    <a:clrScheme name="Custom 1">
      <a:dk1>
        <a:sysClr val="windowText" lastClr="000000"/>
      </a:dk1>
      <a:lt1>
        <a:sysClr val="window" lastClr="FFFFFF"/>
      </a:lt1>
      <a:dk2>
        <a:srgbClr val="194793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scretemath" id="{41F1BA77-F6A3-4FDD-8DBD-E0723E09B8CD}" vid="{3C301FDB-B774-48A6-B0A8-42FA5DE57E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discretemath</Template>
  <TotalTime>40897</TotalTime>
  <Words>1731</Words>
  <Application>Microsoft Office PowerPoint</Application>
  <PresentationFormat>Widescreen</PresentationFormat>
  <Paragraphs>379</Paragraphs>
  <Slides>23</Slides>
  <Notes>0</Notes>
  <HiddenSlides>4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Arial</vt:lpstr>
      <vt:lpstr>Cambria Math</vt:lpstr>
      <vt:lpstr>Century Gothic</vt:lpstr>
      <vt:lpstr>Century Schoolbook</vt:lpstr>
      <vt:lpstr>Wingdings 2</vt:lpstr>
      <vt:lpstr>Wingdings 3</vt:lpstr>
      <vt:lpstr>discretemath</vt:lpstr>
      <vt:lpstr>Counting</vt:lpstr>
      <vt:lpstr>Homework Review</vt:lpstr>
      <vt:lpstr>Learning how to count...again</vt:lpstr>
      <vt:lpstr>Tips</vt:lpstr>
      <vt:lpstr>Two basic counting principles</vt:lpstr>
      <vt:lpstr>Product Rule</vt:lpstr>
      <vt:lpstr>Product Rule - Example</vt:lpstr>
      <vt:lpstr>How many?</vt:lpstr>
      <vt:lpstr>How many functions?</vt:lpstr>
      <vt:lpstr>PowerPoint Presentation</vt:lpstr>
      <vt:lpstr>Practice</vt:lpstr>
      <vt:lpstr>Bijection Rule</vt:lpstr>
      <vt:lpstr>r-Permutations vs r-Combinations (Subsets)</vt:lpstr>
      <vt:lpstr>r-Permutations</vt:lpstr>
      <vt:lpstr>r-Permutations</vt:lpstr>
      <vt:lpstr>r-Combinations (AKA Choosing AKA Subsets)</vt:lpstr>
      <vt:lpstr>r-Combinations</vt:lpstr>
      <vt:lpstr>r-Combinations</vt:lpstr>
      <vt:lpstr>Combinations</vt:lpstr>
      <vt:lpstr>PowerPoint Presentation</vt:lpstr>
      <vt:lpstr>Jury Duty Time!</vt:lpstr>
      <vt:lpstr>PowerPoint Presentation</vt:lpstr>
      <vt:lpstr>Dealing with large factorials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280 Discrete Mathematics</dc:title>
  <dc:creator>Br Phillips</dc:creator>
  <cp:lastModifiedBy>Nate Phillips</cp:lastModifiedBy>
  <cp:revision>4</cp:revision>
  <dcterms:created xsi:type="dcterms:W3CDTF">2021-09-14T15:40:13Z</dcterms:created>
  <dcterms:modified xsi:type="dcterms:W3CDTF">2023-11-21T23:02:29Z</dcterms:modified>
</cp:coreProperties>
</file>